
<file path=[Content_Types].xml><?xml version="1.0" encoding="utf-8"?>
<Types xmlns="http://schemas.openxmlformats.org/package/2006/content-types">
  <Default Extension="bin" ContentType="application/vnd.ms-office.activeX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ctiveX/activeX1.xml" ContentType="application/vnd.ms-office.activeX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6" r:id="rId6"/>
    <p:sldId id="262" r:id="rId7"/>
    <p:sldId id="263" r:id="rId8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E3AC53-8105-4611-9BE8-95F0EE0F05F8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6D57AE1-18D9-4234-8875-0FC483DD57DB}">
      <dgm:prSet phldrT="[Текст]"/>
      <dgm:spPr/>
      <dgm:t>
        <a:bodyPr/>
        <a:lstStyle/>
        <a:p>
          <a:r>
            <a: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156 900,4 т. р.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</a:p>
      </dgm:t>
    </dgm:pt>
    <dgm:pt modelId="{A1B1BBDF-3D95-49B2-8710-CCE0879D8BE0}" type="parTrans" cxnId="{7A25D6D7-3645-42F9-A6E8-A57B65B9C27F}">
      <dgm:prSet/>
      <dgm:spPr/>
      <dgm:t>
        <a:bodyPr/>
        <a:lstStyle/>
        <a:p>
          <a:endParaRPr lang="ru-RU"/>
        </a:p>
      </dgm:t>
    </dgm:pt>
    <dgm:pt modelId="{FFE11635-75B8-43F3-8DCE-985E9FEBA5C8}" type="sibTrans" cxnId="{7A25D6D7-3645-42F9-A6E8-A57B65B9C27F}">
      <dgm:prSet/>
      <dgm:spPr/>
      <dgm:t>
        <a:bodyPr/>
        <a:lstStyle/>
        <a:p>
          <a:endParaRPr lang="ru-RU"/>
        </a:p>
      </dgm:t>
    </dgm:pt>
    <dgm:pt modelId="{A3A49891-3756-4765-B5AE-DF144ABD8FA4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Налоговые доходы</a:t>
          </a:r>
        </a:p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149 665,4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т.р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0AD556F0-DD72-4605-A936-043944678F26}" type="parTrans" cxnId="{D590D9D3-A353-4C8B-83E2-1D8D6CE56D4C}">
      <dgm:prSet/>
      <dgm:spPr/>
      <dgm:t>
        <a:bodyPr/>
        <a:lstStyle/>
        <a:p>
          <a:endParaRPr lang="ru-RU"/>
        </a:p>
      </dgm:t>
    </dgm:pt>
    <dgm:pt modelId="{68176D6E-E306-4301-BDF6-610D72A8D396}" type="sibTrans" cxnId="{D590D9D3-A353-4C8B-83E2-1D8D6CE56D4C}">
      <dgm:prSet/>
      <dgm:spPr/>
      <dgm:t>
        <a:bodyPr/>
        <a:lstStyle/>
        <a:p>
          <a:endParaRPr lang="ru-RU"/>
        </a:p>
      </dgm:t>
    </dgm:pt>
    <dgm:pt modelId="{DC54ED5C-DD92-4EA8-BA1E-170A8AA1021A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Неналоговые доходы</a:t>
          </a:r>
        </a:p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7 235,0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т.р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4975EEEE-78CA-44E7-AF91-D407E10438C2}" type="parTrans" cxnId="{F41644A3-0B79-4188-A9D8-CA5EBBF3DE05}">
      <dgm:prSet/>
      <dgm:spPr/>
      <dgm:t>
        <a:bodyPr/>
        <a:lstStyle/>
        <a:p>
          <a:endParaRPr lang="ru-RU"/>
        </a:p>
      </dgm:t>
    </dgm:pt>
    <dgm:pt modelId="{C6A3623D-698B-47F9-A88A-6A0F12D83575}" type="sibTrans" cxnId="{F41644A3-0B79-4188-A9D8-CA5EBBF3DE05}">
      <dgm:prSet/>
      <dgm:spPr/>
      <dgm:t>
        <a:bodyPr/>
        <a:lstStyle/>
        <a:p>
          <a:endParaRPr lang="ru-RU"/>
        </a:p>
      </dgm:t>
    </dgm:pt>
    <dgm:pt modelId="{21B66444-2FBF-47DC-BC31-6B76F0F0ABF1}" type="pres">
      <dgm:prSet presAssocID="{47E3AC53-8105-4611-9BE8-95F0EE0F05F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AE456C0-CF34-4965-8E77-7570A3FA65C6}" type="pres">
      <dgm:prSet presAssocID="{86D57AE1-18D9-4234-8875-0FC483DD57DB}" presName="root" presStyleCnt="0"/>
      <dgm:spPr/>
    </dgm:pt>
    <dgm:pt modelId="{C219FEEC-4FF7-4D00-BE11-01D7DDA55173}" type="pres">
      <dgm:prSet presAssocID="{86D57AE1-18D9-4234-8875-0FC483DD57DB}" presName="rootComposite" presStyleCnt="0"/>
      <dgm:spPr/>
    </dgm:pt>
    <dgm:pt modelId="{E53E7387-7734-48D9-8A12-3604C7D922F9}" type="pres">
      <dgm:prSet presAssocID="{86D57AE1-18D9-4234-8875-0FC483DD57DB}" presName="rootText" presStyleLbl="node1" presStyleIdx="0" presStyleCnt="1"/>
      <dgm:spPr/>
      <dgm:t>
        <a:bodyPr/>
        <a:lstStyle/>
        <a:p>
          <a:endParaRPr lang="ru-RU"/>
        </a:p>
      </dgm:t>
    </dgm:pt>
    <dgm:pt modelId="{FF596547-7EA6-420E-A987-8014E1CAB7D8}" type="pres">
      <dgm:prSet presAssocID="{86D57AE1-18D9-4234-8875-0FC483DD57DB}" presName="rootConnector" presStyleLbl="node1" presStyleIdx="0" presStyleCnt="1"/>
      <dgm:spPr/>
      <dgm:t>
        <a:bodyPr/>
        <a:lstStyle/>
        <a:p>
          <a:endParaRPr lang="ru-RU"/>
        </a:p>
      </dgm:t>
    </dgm:pt>
    <dgm:pt modelId="{BC4A5D0B-0AA1-4D37-80E5-ECF0E64399ED}" type="pres">
      <dgm:prSet presAssocID="{86D57AE1-18D9-4234-8875-0FC483DD57DB}" presName="childShape" presStyleCnt="0"/>
      <dgm:spPr/>
    </dgm:pt>
    <dgm:pt modelId="{401F5F94-F0C0-453D-8EA3-0EB5A5C4393A}" type="pres">
      <dgm:prSet presAssocID="{0AD556F0-DD72-4605-A936-043944678F26}" presName="Name13" presStyleLbl="parChTrans1D2" presStyleIdx="0" presStyleCnt="2"/>
      <dgm:spPr/>
      <dgm:t>
        <a:bodyPr/>
        <a:lstStyle/>
        <a:p>
          <a:endParaRPr lang="ru-RU"/>
        </a:p>
      </dgm:t>
    </dgm:pt>
    <dgm:pt modelId="{99FAD674-9EF0-46DC-B4C6-9F0C32828040}" type="pres">
      <dgm:prSet presAssocID="{A3A49891-3756-4765-B5AE-DF144ABD8FA4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081600-F1CC-42BE-9B9B-92643D90ECD0}" type="pres">
      <dgm:prSet presAssocID="{4975EEEE-78CA-44E7-AF91-D407E10438C2}" presName="Name13" presStyleLbl="parChTrans1D2" presStyleIdx="1" presStyleCnt="2"/>
      <dgm:spPr/>
      <dgm:t>
        <a:bodyPr/>
        <a:lstStyle/>
        <a:p>
          <a:endParaRPr lang="ru-RU"/>
        </a:p>
      </dgm:t>
    </dgm:pt>
    <dgm:pt modelId="{0A284EC8-8F65-4334-BE4A-6377413BE683}" type="pres">
      <dgm:prSet presAssocID="{DC54ED5C-DD92-4EA8-BA1E-170A8AA1021A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6B5329-A478-40BF-9E57-7D0405DF6E04}" type="presOf" srcId="{A3A49891-3756-4765-B5AE-DF144ABD8FA4}" destId="{99FAD674-9EF0-46DC-B4C6-9F0C32828040}" srcOrd="0" destOrd="0" presId="urn:microsoft.com/office/officeart/2005/8/layout/hierarchy3"/>
    <dgm:cxn modelId="{974489E7-23BA-46C2-9B97-E366899E887A}" type="presOf" srcId="{86D57AE1-18D9-4234-8875-0FC483DD57DB}" destId="{FF596547-7EA6-420E-A987-8014E1CAB7D8}" srcOrd="1" destOrd="0" presId="urn:microsoft.com/office/officeart/2005/8/layout/hierarchy3"/>
    <dgm:cxn modelId="{F41644A3-0B79-4188-A9D8-CA5EBBF3DE05}" srcId="{86D57AE1-18D9-4234-8875-0FC483DD57DB}" destId="{DC54ED5C-DD92-4EA8-BA1E-170A8AA1021A}" srcOrd="1" destOrd="0" parTransId="{4975EEEE-78CA-44E7-AF91-D407E10438C2}" sibTransId="{C6A3623D-698B-47F9-A88A-6A0F12D83575}"/>
    <dgm:cxn modelId="{F9316204-A9C8-4F6B-B05E-CF351D728292}" type="presOf" srcId="{47E3AC53-8105-4611-9BE8-95F0EE0F05F8}" destId="{21B66444-2FBF-47DC-BC31-6B76F0F0ABF1}" srcOrd="0" destOrd="0" presId="urn:microsoft.com/office/officeart/2005/8/layout/hierarchy3"/>
    <dgm:cxn modelId="{60D29E27-1366-4E62-9F67-412696C4CFB4}" type="presOf" srcId="{0AD556F0-DD72-4605-A936-043944678F26}" destId="{401F5F94-F0C0-453D-8EA3-0EB5A5C4393A}" srcOrd="0" destOrd="0" presId="urn:microsoft.com/office/officeart/2005/8/layout/hierarchy3"/>
    <dgm:cxn modelId="{BBB1AC2B-6F2C-4897-A361-77C4944308E0}" type="presOf" srcId="{86D57AE1-18D9-4234-8875-0FC483DD57DB}" destId="{E53E7387-7734-48D9-8A12-3604C7D922F9}" srcOrd="0" destOrd="0" presId="urn:microsoft.com/office/officeart/2005/8/layout/hierarchy3"/>
    <dgm:cxn modelId="{7A25D6D7-3645-42F9-A6E8-A57B65B9C27F}" srcId="{47E3AC53-8105-4611-9BE8-95F0EE0F05F8}" destId="{86D57AE1-18D9-4234-8875-0FC483DD57DB}" srcOrd="0" destOrd="0" parTransId="{A1B1BBDF-3D95-49B2-8710-CCE0879D8BE0}" sibTransId="{FFE11635-75B8-43F3-8DCE-985E9FEBA5C8}"/>
    <dgm:cxn modelId="{62EEAB0A-71AF-4548-B9C3-F170D160D958}" type="presOf" srcId="{DC54ED5C-DD92-4EA8-BA1E-170A8AA1021A}" destId="{0A284EC8-8F65-4334-BE4A-6377413BE683}" srcOrd="0" destOrd="0" presId="urn:microsoft.com/office/officeart/2005/8/layout/hierarchy3"/>
    <dgm:cxn modelId="{790FCA98-2D06-45B2-8E7F-A38B7FC78308}" type="presOf" srcId="{4975EEEE-78CA-44E7-AF91-D407E10438C2}" destId="{25081600-F1CC-42BE-9B9B-92643D90ECD0}" srcOrd="0" destOrd="0" presId="urn:microsoft.com/office/officeart/2005/8/layout/hierarchy3"/>
    <dgm:cxn modelId="{D590D9D3-A353-4C8B-83E2-1D8D6CE56D4C}" srcId="{86D57AE1-18D9-4234-8875-0FC483DD57DB}" destId="{A3A49891-3756-4765-B5AE-DF144ABD8FA4}" srcOrd="0" destOrd="0" parTransId="{0AD556F0-DD72-4605-A936-043944678F26}" sibTransId="{68176D6E-E306-4301-BDF6-610D72A8D396}"/>
    <dgm:cxn modelId="{6C3151A0-EA68-482B-B43A-B1954C83A513}" type="presParOf" srcId="{21B66444-2FBF-47DC-BC31-6B76F0F0ABF1}" destId="{8AE456C0-CF34-4965-8E77-7570A3FA65C6}" srcOrd="0" destOrd="0" presId="urn:microsoft.com/office/officeart/2005/8/layout/hierarchy3"/>
    <dgm:cxn modelId="{6388EBD6-88CA-42D8-B419-1B465865F1F2}" type="presParOf" srcId="{8AE456C0-CF34-4965-8E77-7570A3FA65C6}" destId="{C219FEEC-4FF7-4D00-BE11-01D7DDA55173}" srcOrd="0" destOrd="0" presId="urn:microsoft.com/office/officeart/2005/8/layout/hierarchy3"/>
    <dgm:cxn modelId="{1A90B54C-9D0F-4D13-A7FD-2EC298F7C772}" type="presParOf" srcId="{C219FEEC-4FF7-4D00-BE11-01D7DDA55173}" destId="{E53E7387-7734-48D9-8A12-3604C7D922F9}" srcOrd="0" destOrd="0" presId="urn:microsoft.com/office/officeart/2005/8/layout/hierarchy3"/>
    <dgm:cxn modelId="{E90DBC2A-6193-4D77-B97E-5F21C0AE31FC}" type="presParOf" srcId="{C219FEEC-4FF7-4D00-BE11-01D7DDA55173}" destId="{FF596547-7EA6-420E-A987-8014E1CAB7D8}" srcOrd="1" destOrd="0" presId="urn:microsoft.com/office/officeart/2005/8/layout/hierarchy3"/>
    <dgm:cxn modelId="{D4902DDF-ED72-42CC-B978-169ED8DF77AF}" type="presParOf" srcId="{8AE456C0-CF34-4965-8E77-7570A3FA65C6}" destId="{BC4A5D0B-0AA1-4D37-80E5-ECF0E64399ED}" srcOrd="1" destOrd="0" presId="urn:microsoft.com/office/officeart/2005/8/layout/hierarchy3"/>
    <dgm:cxn modelId="{A0C0AD87-BE26-4268-BD9E-4F9CA1966B55}" type="presParOf" srcId="{BC4A5D0B-0AA1-4D37-80E5-ECF0E64399ED}" destId="{401F5F94-F0C0-453D-8EA3-0EB5A5C4393A}" srcOrd="0" destOrd="0" presId="urn:microsoft.com/office/officeart/2005/8/layout/hierarchy3"/>
    <dgm:cxn modelId="{2F1A4216-F76E-4332-A8CA-D5A700CF1591}" type="presParOf" srcId="{BC4A5D0B-0AA1-4D37-80E5-ECF0E64399ED}" destId="{99FAD674-9EF0-46DC-B4C6-9F0C32828040}" srcOrd="1" destOrd="0" presId="urn:microsoft.com/office/officeart/2005/8/layout/hierarchy3"/>
    <dgm:cxn modelId="{149B8C31-28DD-4CAC-9B51-41C500B67465}" type="presParOf" srcId="{BC4A5D0B-0AA1-4D37-80E5-ECF0E64399ED}" destId="{25081600-F1CC-42BE-9B9B-92643D90ECD0}" srcOrd="2" destOrd="0" presId="urn:microsoft.com/office/officeart/2005/8/layout/hierarchy3"/>
    <dgm:cxn modelId="{81449D1D-7065-439B-A1E8-E4D7472A959A}" type="presParOf" srcId="{BC4A5D0B-0AA1-4D37-80E5-ECF0E64399ED}" destId="{0A284EC8-8F65-4334-BE4A-6377413BE683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3E7387-7734-48D9-8A12-3604C7D922F9}">
      <dsp:nvSpPr>
        <dsp:cNvPr id="0" name=""/>
        <dsp:cNvSpPr/>
      </dsp:nvSpPr>
      <dsp:spPr>
        <a:xfrm>
          <a:off x="0" y="1026113"/>
          <a:ext cx="1872208" cy="9361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156 900,4 т. р.</a:t>
          </a:r>
          <a:r>
            <a:rPr lang="ru-RU" sz="3000" kern="1200" dirty="0" smtClean="0">
              <a:latin typeface="Times New Roman" pitchFamily="18" charset="0"/>
              <a:cs typeface="Times New Roman" pitchFamily="18" charset="0"/>
            </a:rPr>
            <a:t> </a:t>
          </a:r>
        </a:p>
      </dsp:txBody>
      <dsp:txXfrm>
        <a:off x="27418" y="1053531"/>
        <a:ext cx="1817372" cy="881268"/>
      </dsp:txXfrm>
    </dsp:sp>
    <dsp:sp modelId="{401F5F94-F0C0-453D-8EA3-0EB5A5C4393A}">
      <dsp:nvSpPr>
        <dsp:cNvPr id="0" name=""/>
        <dsp:cNvSpPr/>
      </dsp:nvSpPr>
      <dsp:spPr>
        <a:xfrm>
          <a:off x="187220" y="1962217"/>
          <a:ext cx="187220" cy="7020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02078"/>
              </a:lnTo>
              <a:lnTo>
                <a:pt x="187220" y="702078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FAD674-9EF0-46DC-B4C6-9F0C32828040}">
      <dsp:nvSpPr>
        <dsp:cNvPr id="0" name=""/>
        <dsp:cNvSpPr/>
      </dsp:nvSpPr>
      <dsp:spPr>
        <a:xfrm>
          <a:off x="374441" y="2196243"/>
          <a:ext cx="1497766" cy="9361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Налоговые доходы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149 665,4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т.р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1859" y="2223661"/>
        <a:ext cx="1442930" cy="881268"/>
      </dsp:txXfrm>
    </dsp:sp>
    <dsp:sp modelId="{25081600-F1CC-42BE-9B9B-92643D90ECD0}">
      <dsp:nvSpPr>
        <dsp:cNvPr id="0" name=""/>
        <dsp:cNvSpPr/>
      </dsp:nvSpPr>
      <dsp:spPr>
        <a:xfrm>
          <a:off x="187220" y="1962217"/>
          <a:ext cx="187220" cy="18722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2208"/>
              </a:lnTo>
              <a:lnTo>
                <a:pt x="187220" y="1872208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284EC8-8F65-4334-BE4A-6377413BE683}">
      <dsp:nvSpPr>
        <dsp:cNvPr id="0" name=""/>
        <dsp:cNvSpPr/>
      </dsp:nvSpPr>
      <dsp:spPr>
        <a:xfrm>
          <a:off x="374441" y="3366374"/>
          <a:ext cx="1497766" cy="9361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Неналоговые доходы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7 235,0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т.р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1859" y="3393792"/>
        <a:ext cx="1442930" cy="8812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B7FEB-7C89-4FC2-9CA6-283524ACC8E4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301E590-4896-482E-8ABF-37955ED24C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B7FEB-7C89-4FC2-9CA6-283524ACC8E4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1E590-4896-482E-8ABF-37955ED24C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B7FEB-7C89-4FC2-9CA6-283524ACC8E4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1E590-4896-482E-8ABF-37955ED24C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B7FEB-7C89-4FC2-9CA6-283524ACC8E4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1E590-4896-482E-8ABF-37955ED24C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B7FEB-7C89-4FC2-9CA6-283524ACC8E4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01E590-4896-482E-8ABF-37955ED24CA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B7FEB-7C89-4FC2-9CA6-283524ACC8E4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1E590-4896-482E-8ABF-37955ED24C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B7FEB-7C89-4FC2-9CA6-283524ACC8E4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1E590-4896-482E-8ABF-37955ED24C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B7FEB-7C89-4FC2-9CA6-283524ACC8E4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1E590-4896-482E-8ABF-37955ED24C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B7FEB-7C89-4FC2-9CA6-283524ACC8E4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1E590-4896-482E-8ABF-37955ED24C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B7FEB-7C89-4FC2-9CA6-283524ACC8E4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1E590-4896-482E-8ABF-37955ED24CA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B7FEB-7C89-4FC2-9CA6-283524ACC8E4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301E590-4896-482E-8ABF-37955ED24CA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6D2B7FEB-7C89-4FC2-9CA6-283524ACC8E4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3301E590-4896-482E-8ABF-37955ED24CA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   проекту  решения   «О  бюджете   муниципального  образования «Муниципальный   округ  Ярский   район   Удмуртской   Республики»   на 2024  год   и  на плановый   период   2025   и   2026   годов»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4725144"/>
            <a:ext cx="6858000" cy="914400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Е.А. Игнатова – заместитель главы Администрации муниципального образования «Муниципальный округ Ярский район Удмуртской Республики» по экономике,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ВРИО начальника Управления финансов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031" name="SapphireHiddenControl" r:id="rId2" imgW="6095880" imgH="4067280"/>
        </mc:Choice>
        <mc:Fallback>
          <p:control name="SapphireHiddenControl" r:id="rId2" imgW="6095880" imgH="4067280">
            <p:pic>
              <p:nvPicPr>
                <p:cNvPr id="0" name="SapphireHiddenControl" hidden="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96000" cy="40671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310658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9380313"/>
              </p:ext>
            </p:extLst>
          </p:nvPr>
        </p:nvGraphicFramePr>
        <p:xfrm>
          <a:off x="251520" y="1052736"/>
          <a:ext cx="1872208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19256" cy="64807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Собственные  доходы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6539215"/>
              </p:ext>
            </p:extLst>
          </p:nvPr>
        </p:nvGraphicFramePr>
        <p:xfrm>
          <a:off x="2483769" y="1122404"/>
          <a:ext cx="6264698" cy="5431987"/>
        </p:xfrm>
        <a:graphic>
          <a:graphicData uri="http://schemas.openxmlformats.org/drawingml/2006/table">
            <a:tbl>
              <a:tblPr/>
              <a:tblGrid>
                <a:gridCol w="3341169"/>
                <a:gridCol w="939705"/>
                <a:gridCol w="1044118"/>
                <a:gridCol w="939706"/>
              </a:tblGrid>
              <a:tr h="392881">
                <a:tc>
                  <a:txBody>
                    <a:bodyPr/>
                    <a:lstStyle/>
                    <a:p>
                      <a:pPr algn="l" fontAlgn="ctr"/>
                      <a:endParaRPr lang="ru-RU" sz="1000" b="1" i="1" u="none" strike="noStrike" dirty="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 smtClean="0">
                          <a:solidFill>
                            <a:schemeClr val="tx2"/>
                          </a:solidFill>
                          <a:effectLst/>
                          <a:latin typeface="Times New Roman"/>
                        </a:rPr>
                        <a:t>2024</a:t>
                      </a:r>
                      <a:endParaRPr lang="ru-RU" sz="1400" b="1" i="1" u="none" strike="noStrike" dirty="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 smtClean="0">
                          <a:solidFill>
                            <a:schemeClr val="tx2"/>
                          </a:solidFill>
                          <a:effectLst/>
                          <a:latin typeface="Times New Roman"/>
                        </a:rPr>
                        <a:t>2025</a:t>
                      </a:r>
                      <a:endParaRPr lang="ru-RU" sz="1400" b="1" i="1" u="none" strike="noStrike" dirty="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 smtClean="0">
                          <a:solidFill>
                            <a:schemeClr val="tx2"/>
                          </a:solidFill>
                          <a:effectLst/>
                          <a:latin typeface="Times New Roman"/>
                        </a:rPr>
                        <a:t>2026</a:t>
                      </a:r>
                      <a:endParaRPr lang="ru-RU" sz="1400" b="1" i="1" u="none" strike="noStrike" dirty="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4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Налоговые доходы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149 665,4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158 568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174 687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6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Налоги на прибыль, доходы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115 000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123 000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131 000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149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Налоги на товары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(работы, услуги), реализуемые на территории РФ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21 754,4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22 267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30 029,7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6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Налоги на совокупный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доход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7191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7581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7938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4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Налоги на имущество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5700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5700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5700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0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Налоги, сборы и регулярные платежи за пользование природными ресурсами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77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Неналоговые доходы 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7 235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7 235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7 235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90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пошлина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47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Доходы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от использования имущества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47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Платежи при пользовании природными ресурсами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4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Доходы от оказания платных услуг и компенсации затрат государства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4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Доходы от продажи материальных и нематериальных активов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6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Штрафы, санкции, возмещение ущерба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16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Прочие неналоговые доходы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668344" y="755303"/>
            <a:ext cx="10915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5719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19256" cy="64807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Безвозмездные  поступления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2400417"/>
              </p:ext>
            </p:extLst>
          </p:nvPr>
        </p:nvGraphicFramePr>
        <p:xfrm>
          <a:off x="623034" y="1448305"/>
          <a:ext cx="7992890" cy="3888432"/>
        </p:xfrm>
        <a:graphic>
          <a:graphicData uri="http://schemas.openxmlformats.org/drawingml/2006/table">
            <a:tbl>
              <a:tblPr/>
              <a:tblGrid>
                <a:gridCol w="5400601"/>
                <a:gridCol w="864096"/>
                <a:gridCol w="864096"/>
                <a:gridCol w="864097"/>
              </a:tblGrid>
              <a:tr h="299519">
                <a:tc>
                  <a:txBody>
                    <a:bodyPr/>
                    <a:lstStyle/>
                    <a:p>
                      <a:pPr algn="l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1" u="none" strike="noStrike" dirty="0" smtClean="0">
                          <a:solidFill>
                            <a:schemeClr val="tx2"/>
                          </a:solidFill>
                          <a:effectLst/>
                          <a:latin typeface="Times New Roman"/>
                        </a:rPr>
                        <a:t>2024</a:t>
                      </a:r>
                      <a:endParaRPr lang="ru-RU" sz="1200" b="1" i="1" u="none" strike="noStrike" dirty="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1" u="none" strike="noStrike" dirty="0" smtClean="0">
                          <a:solidFill>
                            <a:schemeClr val="tx2"/>
                          </a:solidFill>
                          <a:effectLst/>
                          <a:latin typeface="Times New Roman"/>
                        </a:rPr>
                        <a:t>2025</a:t>
                      </a:r>
                      <a:endParaRPr lang="ru-RU" sz="1200" b="1" i="1" u="none" strike="noStrike" dirty="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1" u="none" strike="noStrike" dirty="0" smtClean="0">
                          <a:solidFill>
                            <a:schemeClr val="tx2"/>
                          </a:solidFill>
                          <a:effectLst/>
                          <a:latin typeface="Times New Roman"/>
                        </a:rPr>
                        <a:t>2026</a:t>
                      </a:r>
                      <a:endParaRPr lang="ru-RU" sz="1200" b="1" i="1" u="none" strike="noStrike" dirty="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3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БЕЗВОЗМЕЗДНЫЕ   ПОСТУПЛЕНИЯ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104 920,5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104 020,5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104 020,5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94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Дотации на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выравнивание бюджетной обеспеченности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103210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103210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103210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94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Дотации на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поддержку мер по обеспечению сбалансированности бюджетов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810,5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810,5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810,5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1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Прочие безвозмездные поступления</a:t>
                      </a:r>
                      <a:endParaRPr lang="ru-RU" sz="1200" dirty="0"/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18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ИТОГО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ДОХОДОВ на решение вопросов местного значения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261 820,9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269 823,5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285 942,5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32856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Целевые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безвозмездные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поступления, в т. ч.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323 425,38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313 529,72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300 524,57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7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Субвенции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237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098,71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244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226,71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233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441,80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8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Субсидии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152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261,53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076,37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49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305,87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5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Иные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межбюджетные трансферты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768,09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506,26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177,95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60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ИТОГО ДОХОДОВ 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667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949,24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573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632,85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577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868,84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524328" y="1146046"/>
            <a:ext cx="10915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9984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9332563"/>
              </p:ext>
            </p:extLst>
          </p:nvPr>
        </p:nvGraphicFramePr>
        <p:xfrm>
          <a:off x="467544" y="1284545"/>
          <a:ext cx="8136904" cy="5240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1791"/>
                <a:gridCol w="4444793"/>
                <a:gridCol w="1008112"/>
                <a:gridCol w="933334"/>
                <a:gridCol w="938874"/>
              </a:tblGrid>
              <a:tr h="53727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Муниципальная программа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2024</a:t>
                      </a:r>
                      <a:endParaRPr lang="ru-RU" sz="1400" b="1" i="1" u="none" strike="noStrike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2025</a:t>
                      </a:r>
                      <a:endParaRPr lang="ru-RU" sz="1400" b="1" i="1" u="none" strike="noStrike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2026</a:t>
                      </a:r>
                      <a:endParaRPr lang="ru-RU" sz="1400" b="1" i="1" u="none" strike="noStrike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8412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Развитие образования и воспитания в муниципальном образовании "Муниципальный округ Ярский район Удмуртской Республики» на 2023-2030 годы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331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282,89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330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944,17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317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334,08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8412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Развитие физической культуры и массового спорта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муниципальном образовании "Муниципальный округ Ярский район Удмуртской Республики" на 2022-2030 годы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364,20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554,20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554,20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332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Развитие культуры в муниципальном образовании "Муниципальный округ Ярский район 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Удмуртской Республики" на 2023-2030 годы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65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405,31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67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871,28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68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371,28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332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Социальная поддержка населения в муниципальном образовании "Муниципальный округ Ярский район Удмуртской Республики" на 2023-2030 годы 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759,53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433,13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037,91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8412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Создание условий для устойчивого экономического развития в муниципальном образовании "Муниципальный округ Ярский район Удмуртской Республики" на 2022-2030 годы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7,12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/>
                </a:tc>
              </a:tr>
              <a:tr h="8154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Безопасность в муниципальном образовании "Муниципальный округ Ярский район Удмуртской Республики" на 2023-2030 годы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550,72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435,72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435,72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91264" cy="64807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Расходы   бюджета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80312" y="1007546"/>
            <a:ext cx="10915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978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0633929"/>
              </p:ext>
            </p:extLst>
          </p:nvPr>
        </p:nvGraphicFramePr>
        <p:xfrm>
          <a:off x="467544" y="1479106"/>
          <a:ext cx="8136904" cy="49022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1791"/>
                <a:gridCol w="4444793"/>
                <a:gridCol w="1008112"/>
                <a:gridCol w="933334"/>
                <a:gridCol w="938874"/>
              </a:tblGrid>
              <a:tr h="76252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Муниципальная программа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2024</a:t>
                      </a:r>
                      <a:endParaRPr lang="ru-RU" sz="1400" b="1" i="1" u="none" strike="noStrike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2025</a:t>
                      </a:r>
                      <a:endParaRPr lang="ru-RU" sz="1400" b="1" i="1" u="none" strike="noStrike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2026</a:t>
                      </a:r>
                      <a:endParaRPr lang="ru-RU" sz="1400" b="1" i="1" u="none" strike="noStrike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1003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Муниципальное хозяйство в муниципальном образовании "Муниципальный округ Ярский район Удмуртской Республики" на 2022-2030 годы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161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073,01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69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495,67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77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258,39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9432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Энергосбережение и повышение энергетической эффективности в муниципальном образовании "Муниципальный округ Ярский район Удмуртской Республики" на 2023-2030 годы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379,91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/>
                </a:tc>
              </a:tr>
              <a:tr h="7611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Муниципальное управление в муниципальном образовании "Муниципальный округ Ярский район Удмуртской Республики" на 2023-2030 годы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102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191,74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92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823,53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93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063,13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9432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Формирование современной городской среды на территории муниципального образования "Муниципальный округ Ярский район Удмуртской республики" на 2022-2024 годы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391,67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25,00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25,00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8204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Непрограммные направления деятельности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543,11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050,13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789,11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91264" cy="64807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Расходы   бюджета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06417" y="1146045"/>
            <a:ext cx="10915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639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124744"/>
            <a:ext cx="8064896" cy="5256584"/>
          </a:xfrm>
        </p:spPr>
        <p:txBody>
          <a:bodyPr>
            <a:noAutofit/>
          </a:bodyPr>
          <a:lstStyle/>
          <a:p>
            <a:pPr marL="171450" indent="-171450">
              <a:buFont typeface="Wingdings" pitchFamily="2" charset="2"/>
              <a:buChar char="Ø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Администрация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не вправе принимать в 2024 году решения, приводящие к увеличению численности муниципальных служащих муниципального образования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работников казенных учреждений муниципального образования «Муниципальный округ Ярский район Удмуртской Республики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Безвозмездные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поступления от физических и юридических лиц, в том числе добровольные пожертвования, органам местного самоуправления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муниципального, казенным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учреждениям муниципального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образования,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 том числе их остатки, не использованные на 1 января 2024 года,  направляются в 2024 году на увеличение расходов соответствующего органа местного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самоуправления,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казенного учреждения муниципального образования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внесением изменений в сводную бюджетную роспись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без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внесения изменений в настоящее Решение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Часть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средств бюджета муниципального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образования,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подлежащая использованию в целях финансового обеспечения мероприятий, направленных на выявление и оценку объектов накопленного вреда окружающей среде и (или) организацию работ по ликвидации накопленного вреда окружающей среде в случае наличия на территории муниципального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образования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объектов накопленного вреда окружающей среде, а в случае их отсутствия – на иные мероприятия по предотвращению и (или) снижению негативного воздействия хозяйственной и иной деятельности на окружающую среду, сохранению и восстановлению природной среды, рациональному использованию и воспроизводству природных ресурсов, обеспечению экологической безопасности, образует экологический фонд муниципального образования «Муниципальный округ Ярский район Удмуртской Республики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Мораторий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на установление в 2024 году новых налоговых льгот по местным налогам, пониженных ставок по налогам, подлежащим зачислению в бюджет муниципального образования «Муниципальный округ Ярский район Удмуртской Республики», за исключением налоговых льгот и пониженных ставок по налогам, устанавливаемых в соответствии с изменениями законодательства Российской Федерации и законодательства Удмуртской Республики о налогах и сборах, направляемыми на развитие инвестиционной деятельности в муниципальном образовании «Муниципальный округ Ярский район Удмуртской Республики»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52718"/>
            <a:ext cx="8219256" cy="756002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Особенности  бюджета  2024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469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2996952"/>
            <a:ext cx="8219256" cy="72008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Благодарю  за  внимание!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786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2505</TotalTime>
  <Words>877</Words>
  <Application>Microsoft Office PowerPoint</Application>
  <PresentationFormat>Экран (4:3)</PresentationFormat>
  <Paragraphs>188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Главная</vt:lpstr>
      <vt:lpstr>к   проекту  решения   «О  бюджете   муниципального  образования «Муниципальный   округ  Ярский   район   Удмуртской   Республики»   на 2024  год   и  на плановый   период   2025   и   2026   годов»</vt:lpstr>
      <vt:lpstr>Собственные  доходы</vt:lpstr>
      <vt:lpstr>Безвозмездные  поступления</vt:lpstr>
      <vt:lpstr>Расходы   бюджета</vt:lpstr>
      <vt:lpstr>Расходы   бюджета</vt:lpstr>
      <vt:lpstr>Особенности  бюджета  2024</vt:lpstr>
      <vt:lpstr>Благодарю  за 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   проекту  решения  о  внесении  изменений  в решение   Совета  депутатов   муниципального образования   «Муниципальный   округ  Ярский  район   Удмуртской Республики»   от   28.12.2022г  № 182 «О  бюджете   муниципального  образования «Муниципальный   округ  Ярский   район   Удмуртской   Республики»   на 2023 год   и  на плановый   период   2024   и   2025   годов»</dc:title>
  <dc:creator>УФ Администрации Ярского района</dc:creator>
  <cp:lastModifiedBy>УФ Администрации Ярского района</cp:lastModifiedBy>
  <cp:revision>73</cp:revision>
  <cp:lastPrinted>2023-12-27T13:28:20Z</cp:lastPrinted>
  <dcterms:created xsi:type="dcterms:W3CDTF">2023-10-31T05:36:00Z</dcterms:created>
  <dcterms:modified xsi:type="dcterms:W3CDTF">2023-12-27T13:55:06Z</dcterms:modified>
</cp:coreProperties>
</file>