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0" r:id="rId5"/>
    <p:sldId id="261" r:id="rId6"/>
    <p:sldId id="270" r:id="rId7"/>
    <p:sldId id="284" r:id="rId8"/>
    <p:sldId id="271" r:id="rId9"/>
    <p:sldId id="285" r:id="rId10"/>
    <p:sldId id="274" r:id="rId11"/>
    <p:sldId id="286" r:id="rId12"/>
    <p:sldId id="275" r:id="rId13"/>
    <p:sldId id="276" r:id="rId14"/>
    <p:sldId id="287" r:id="rId15"/>
    <p:sldId id="283" r:id="rId1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BD378A6-E007-4370-AF82-DB1F12B1B64B}">
          <p14:sldIdLst>
            <p14:sldId id="256"/>
            <p14:sldId id="258"/>
            <p14:sldId id="259"/>
            <p14:sldId id="260"/>
            <p14:sldId id="261"/>
            <p14:sldId id="270"/>
            <p14:sldId id="284"/>
            <p14:sldId id="271"/>
            <p14:sldId id="285"/>
            <p14:sldId id="274"/>
            <p14:sldId id="286"/>
            <p14:sldId id="275"/>
            <p14:sldId id="276"/>
            <p14:sldId id="287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утвержденные бюджетные назнчения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ИТОГО ДОХОДОВ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425.11799999999999</c:v>
                </c:pt>
                <c:pt idx="1">
                  <c:v>1499.7570000000001</c:v>
                </c:pt>
                <c:pt idx="2">
                  <c:v>1924.875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ИТОГО ДОХОДОВ</c:v>
                </c:pt>
              </c:strCache>
            </c:strRef>
          </c:cat>
          <c:val>
            <c:numRef>
              <c:f>Лист1!$C$2:$C$4</c:f>
              <c:numCache>
                <c:formatCode>#,##0.00</c:formatCode>
                <c:ptCount val="3"/>
                <c:pt idx="0">
                  <c:v>199.88200000000001</c:v>
                </c:pt>
                <c:pt idx="1">
                  <c:v>770.89800000000002</c:v>
                </c:pt>
                <c:pt idx="2">
                  <c:v>970.78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798464"/>
        <c:axId val="91104000"/>
      </c:barChart>
      <c:catAx>
        <c:axId val="186798464"/>
        <c:scaling>
          <c:orientation val="minMax"/>
        </c:scaling>
        <c:delete val="0"/>
        <c:axPos val="b"/>
        <c:majorTickMark val="out"/>
        <c:minorTickMark val="none"/>
        <c:tickLblPos val="nextTo"/>
        <c:crossAx val="91104000"/>
        <c:crosses val="autoZero"/>
        <c:auto val="1"/>
        <c:lblAlgn val="ctr"/>
        <c:lblOffset val="100"/>
        <c:noMultiLvlLbl val="0"/>
      </c:catAx>
      <c:valAx>
        <c:axId val="91104000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867984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полуг. 2015г.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ИТОГО ДОХОДОВ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176.52</c:v>
                </c:pt>
                <c:pt idx="1">
                  <c:v>852.88</c:v>
                </c:pt>
                <c:pt idx="2">
                  <c:v>1029.4000000000001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полуг. 2016г.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ИТОГО ДОХОДОВ</c:v>
                </c:pt>
              </c:strCache>
            </c:strRef>
          </c:cat>
          <c:val>
            <c:numRef>
              <c:f>Лист1!$C$2:$C$4</c:f>
              <c:numCache>
                <c:formatCode>#,##0.00</c:formatCode>
                <c:ptCount val="3"/>
                <c:pt idx="0">
                  <c:v>181.929</c:v>
                </c:pt>
                <c:pt idx="1">
                  <c:v>807.30600000000004</c:v>
                </c:pt>
                <c:pt idx="2">
                  <c:v>989.23500000000001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полуг 2017г.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  <c:pt idx="2">
                  <c:v>ИТОГО ДОХОДОВ</c:v>
                </c:pt>
              </c:strCache>
            </c:strRef>
          </c:cat>
          <c:val>
            <c:numRef>
              <c:f>Лист1!$D$2:$D$4</c:f>
              <c:numCache>
                <c:formatCode>#,##0.00</c:formatCode>
                <c:ptCount val="3"/>
                <c:pt idx="0">
                  <c:v>199.88200000000001</c:v>
                </c:pt>
                <c:pt idx="1">
                  <c:v>770.89800000000002</c:v>
                </c:pt>
                <c:pt idx="2">
                  <c:v>970.78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637056"/>
        <c:axId val="92638592"/>
      </c:barChart>
      <c:catAx>
        <c:axId val="92637056"/>
        <c:scaling>
          <c:orientation val="minMax"/>
        </c:scaling>
        <c:delete val="0"/>
        <c:axPos val="b"/>
        <c:majorTickMark val="out"/>
        <c:minorTickMark val="none"/>
        <c:tickLblPos val="nextTo"/>
        <c:crossAx val="92638592"/>
        <c:crosses val="autoZero"/>
        <c:auto val="1"/>
        <c:lblAlgn val="ctr"/>
        <c:lblOffset val="100"/>
        <c:noMultiLvlLbl val="0"/>
      </c:catAx>
      <c:valAx>
        <c:axId val="92638592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92637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полуг. 2015г.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 бюджетам субъектов РФ и МО</c:v>
                </c:pt>
                <c:pt idx="1">
                  <c:v>Субсидии бюджетам субъектов Российской Федерации (межбюджетные субсидии)</c:v>
                </c:pt>
                <c:pt idx="2">
                  <c:v>Субвенции бюджетам субъектов Российской Федерации и муниципальных образований </c:v>
                </c:pt>
                <c:pt idx="3">
                  <c:v>Иные межбюджетные трансферты</c:v>
                </c:pt>
                <c:pt idx="4">
                  <c:v>ИТОГО безвозмездные постепления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97.114999999999995</c:v>
                </c:pt>
                <c:pt idx="1">
                  <c:v>277.31362847000003</c:v>
                </c:pt>
                <c:pt idx="2">
                  <c:v>483.50476096</c:v>
                </c:pt>
                <c:pt idx="3">
                  <c:v>0.74151699999999998</c:v>
                </c:pt>
                <c:pt idx="4">
                  <c:v>852.88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полуг. 2016г.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 бюджетам субъектов РФ и МО</c:v>
                </c:pt>
                <c:pt idx="1">
                  <c:v>Субсидии бюджетам субъектов Российской Федерации (межбюджетные субсидии)</c:v>
                </c:pt>
                <c:pt idx="2">
                  <c:v>Субвенции бюджетам субъектов Российской Федерации и муниципальных образований </c:v>
                </c:pt>
                <c:pt idx="3">
                  <c:v>Иные межбюджетные трансферты</c:v>
                </c:pt>
                <c:pt idx="4">
                  <c:v>ИТОГО безвозмездные постепления</c:v>
                </c:pt>
              </c:strCache>
            </c:strRef>
          </c:cat>
          <c:val>
            <c:numRef>
              <c:f>Лист1!$C$2:$C$6</c:f>
              <c:numCache>
                <c:formatCode>0.00</c:formatCode>
                <c:ptCount val="5"/>
                <c:pt idx="0">
                  <c:v>118.7</c:v>
                </c:pt>
                <c:pt idx="1">
                  <c:v>163.58037306</c:v>
                </c:pt>
                <c:pt idx="2">
                  <c:v>527.14513664999993</c:v>
                </c:pt>
                <c:pt idx="3">
                  <c:v>0.70319500000000001</c:v>
                </c:pt>
                <c:pt idx="4">
                  <c:v>807.31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 полуг. 2017г.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 бюджетам субъектов РФ и МО</c:v>
                </c:pt>
                <c:pt idx="1">
                  <c:v>Субсидии бюджетам субъектов Российской Федерации (межбюджетные субсидии)</c:v>
                </c:pt>
                <c:pt idx="2">
                  <c:v>Субвенции бюджетам субъектов Российской Федерации и муниципальных образований </c:v>
                </c:pt>
                <c:pt idx="3">
                  <c:v>Иные межбюджетные трансферты</c:v>
                </c:pt>
                <c:pt idx="4">
                  <c:v>ИТОГО безвозмездные постепления</c:v>
                </c:pt>
              </c:strCache>
            </c:strRef>
          </c:cat>
          <c:val>
            <c:numRef>
              <c:f>Лист1!$D$2:$D$6</c:f>
              <c:numCache>
                <c:formatCode>0.00</c:formatCode>
                <c:ptCount val="5"/>
                <c:pt idx="0">
                  <c:v>116.47</c:v>
                </c:pt>
                <c:pt idx="1">
                  <c:v>138.83457684000001</c:v>
                </c:pt>
                <c:pt idx="2">
                  <c:v>515.96859811000002</c:v>
                </c:pt>
                <c:pt idx="3">
                  <c:v>0.77769100000000002</c:v>
                </c:pt>
                <c:pt idx="4">
                  <c:v>770.89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24941568"/>
        <c:axId val="224943104"/>
      </c:barChart>
      <c:catAx>
        <c:axId val="224941568"/>
        <c:scaling>
          <c:orientation val="minMax"/>
        </c:scaling>
        <c:delete val="0"/>
        <c:axPos val="b"/>
        <c:majorTickMark val="none"/>
        <c:minorTickMark val="none"/>
        <c:tickLblPos val="nextTo"/>
        <c:crossAx val="224943104"/>
        <c:crosses val="autoZero"/>
        <c:auto val="1"/>
        <c:lblAlgn val="ctr"/>
        <c:lblOffset val="100"/>
        <c:noMultiLvlLbl val="0"/>
      </c:catAx>
      <c:valAx>
        <c:axId val="224943104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crossAx val="2249415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Утвержденные бюджетные назначения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1666666666666666E-3"/>
                  <c:y val="9.9999999999999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2017 год, млн. руб.</c:v>
                </c:pt>
              </c:strCache>
            </c:strRef>
          </c:cat>
          <c:val>
            <c:numRef>
              <c:f>Лист1!$B$2</c:f>
              <c:numCache>
                <c:formatCode>0.0</c:formatCode>
                <c:ptCount val="1"/>
                <c:pt idx="0">
                  <c:v>2011.2014434499999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Кассовое исполнение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0833333333332951E-3"/>
                  <c:y val="0.128124999999999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2017 год, млн. руб.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932.87373302999993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827584"/>
        <c:axId val="91833472"/>
        <c:axId val="0"/>
      </c:bar3DChart>
      <c:catAx>
        <c:axId val="91827584"/>
        <c:scaling>
          <c:orientation val="minMax"/>
        </c:scaling>
        <c:delete val="0"/>
        <c:axPos val="b"/>
        <c:majorTickMark val="out"/>
        <c:minorTickMark val="none"/>
        <c:tickLblPos val="nextTo"/>
        <c:crossAx val="91833472"/>
        <c:crosses val="autoZero"/>
        <c:auto val="1"/>
        <c:lblAlgn val="ctr"/>
        <c:lblOffset val="100"/>
        <c:noMultiLvlLbl val="0"/>
      </c:catAx>
      <c:valAx>
        <c:axId val="9183347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918275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1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817F7-97D4-46C2-B725-B190CB2D570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6FE85-E2B1-4B78-B3E5-5B5961E1F0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99777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EA75B-0AD5-4858-A7F5-0FDA4DCB9FAB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101E0-EF0B-453B-83C7-14C573803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9919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EC2A7-7FF8-4EF9-86D7-885D16993A45}" type="datetime1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7AE22-A0A0-4F2C-8F5F-6FDAD20C86D9}" type="datetime1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35923-E6F9-49D1-AD6A-ABFC3957AA01}" type="datetime1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8F7A-BAAF-458F-8818-1D7209B0DB20}" type="datetime1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6361-72DA-4123-AF11-7B85CB0941C0}" type="datetime1">
              <a:rPr lang="ru-RU" smtClean="0"/>
              <a:t>20.07.2017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60625-1CC3-4B5A-B36E-2371F9BF3579}" type="datetime1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ED7C4-E141-4B1C-B4A8-89A779B303FD}" type="datetime1">
              <a:rPr lang="ru-RU" smtClean="0"/>
              <a:t>20.07.2017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06C0-0E2F-4A05-9F53-216225B3DA30}" type="datetime1">
              <a:rPr lang="ru-RU" smtClean="0"/>
              <a:t>20.07.2017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F0DB-63E9-47F9-891B-E32C661D0F20}" type="datetime1">
              <a:rPr lang="ru-RU" smtClean="0"/>
              <a:t>20.07.2017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B5BD-9198-4B9F-93D4-C93A44B0C1ED}" type="datetime1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DCCB8-30AC-40E8-AA28-DAD620254603}" type="datetime1">
              <a:rPr lang="ru-RU" smtClean="0"/>
              <a:t>20.07.2017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54EBCF-2B9B-4543-89F3-4AEF0DF1BA90}" type="datetime1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348880"/>
            <a:ext cx="6400800" cy="6949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Аналитическая справка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7772400" cy="12265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Контрольно – счётный орган муниципального образования «Город Сарапул»</a:t>
            </a:r>
            <a:endParaRPr lang="ru-RU" sz="24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11560" y="3284984"/>
            <a:ext cx="6400800" cy="6949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Тема: исполнение бюджета города Сарапула за 1 полугодие 2017 года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Picture 9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3588" y="85725"/>
            <a:ext cx="58102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80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доходов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23528" y="5877272"/>
            <a:ext cx="8496944" cy="79208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В целом безвозмездные поступления (с учетом возвратов остатков субсидий и иных межбюджетных трансфертов) за 1 </a:t>
            </a:r>
            <a:r>
              <a:rPr lang="ru-RU" sz="1600" dirty="0" smtClean="0">
                <a:solidFill>
                  <a:schemeClr val="tx1"/>
                </a:solidFill>
              </a:rPr>
              <a:t>полугодие 2017 </a:t>
            </a:r>
            <a:r>
              <a:rPr lang="ru-RU" sz="1600" dirty="0" smtClean="0">
                <a:solidFill>
                  <a:schemeClr val="tx1"/>
                </a:solidFill>
              </a:rPr>
              <a:t>года на </a:t>
            </a:r>
            <a:r>
              <a:rPr lang="ru-RU" sz="1600" dirty="0" smtClean="0">
                <a:solidFill>
                  <a:schemeClr val="tx1"/>
                </a:solidFill>
              </a:rPr>
              <a:t>1пп выше 1/2 </a:t>
            </a:r>
            <a:r>
              <a:rPr lang="ru-RU" sz="1600" dirty="0" smtClean="0">
                <a:solidFill>
                  <a:schemeClr val="tx1"/>
                </a:solidFill>
              </a:rPr>
              <a:t>части от утвержденных годовых назначений.</a:t>
            </a:r>
          </a:p>
          <a:p>
            <a:pPr marL="114300" indent="0" algn="just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Наименьшее выполнение отмечено по поступлению </a:t>
            </a:r>
            <a:r>
              <a:rPr lang="ru-RU" sz="1600" dirty="0" smtClean="0">
                <a:solidFill>
                  <a:schemeClr val="tx1"/>
                </a:solidFill>
              </a:rPr>
              <a:t>иных </a:t>
            </a:r>
            <a:r>
              <a:rPr lang="ru-RU" sz="1600" dirty="0" smtClean="0">
                <a:solidFill>
                  <a:schemeClr val="tx1"/>
                </a:solidFill>
              </a:rPr>
              <a:t>межбюджетных трансфертов – </a:t>
            </a:r>
            <a:r>
              <a:rPr lang="ru-RU" sz="1600" dirty="0" smtClean="0">
                <a:solidFill>
                  <a:schemeClr val="tx1"/>
                </a:solidFill>
              </a:rPr>
              <a:t>2% </a:t>
            </a:r>
            <a:r>
              <a:rPr lang="ru-RU" sz="1600" dirty="0">
                <a:solidFill>
                  <a:schemeClr val="tx1"/>
                </a:solidFill>
              </a:rPr>
              <a:t>от годовых назначений 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268760"/>
            <a:ext cx="792088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Анализ безвозмездных перечислений, млн. руб.</a:t>
            </a:r>
            <a:endParaRPr lang="ru-RU" sz="11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193079"/>
              </p:ext>
            </p:extLst>
          </p:nvPr>
        </p:nvGraphicFramePr>
        <p:xfrm>
          <a:off x="323529" y="1590940"/>
          <a:ext cx="8496944" cy="4221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4681"/>
                <a:gridCol w="1283711"/>
                <a:gridCol w="1283711"/>
                <a:gridCol w="1344841"/>
              </a:tblGrid>
              <a:tr h="25802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Безвозмездные</a:t>
                      </a:r>
                      <a:r>
                        <a:rPr lang="ru-RU" sz="1100" baseline="0" dirty="0" smtClean="0"/>
                        <a:t> поступления в бюджет г. Сарапула за 1 </a:t>
                      </a:r>
                      <a:r>
                        <a:rPr lang="ru-RU" sz="1100" baseline="0" dirty="0" smtClean="0"/>
                        <a:t>полугодие </a:t>
                      </a:r>
                      <a:r>
                        <a:rPr lang="ru-RU" sz="1100" baseline="0" dirty="0" smtClean="0"/>
                        <a:t>2017 года</a:t>
                      </a:r>
                      <a:endParaRPr lang="ru-RU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406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n-lt"/>
                        </a:rPr>
                        <a:t>Наименование</a:t>
                      </a:r>
                      <a:endParaRPr lang="ru-RU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n-lt"/>
                        </a:rPr>
                        <a:t>Утвержденные бюджетные назначения на 2017 год</a:t>
                      </a:r>
                      <a:endParaRPr lang="ru-RU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n-lt"/>
                        </a:rPr>
                        <a:t>Исполнено</a:t>
                      </a:r>
                      <a:r>
                        <a:rPr lang="ru-RU" sz="1100" b="1" baseline="0" dirty="0" smtClean="0">
                          <a:latin typeface="+mn-lt"/>
                        </a:rPr>
                        <a:t> за 1 </a:t>
                      </a:r>
                      <a:r>
                        <a:rPr lang="ru-RU" sz="1100" b="1" baseline="0" dirty="0" err="1" smtClean="0">
                          <a:latin typeface="+mn-lt"/>
                        </a:rPr>
                        <a:t>полуг</a:t>
                      </a:r>
                      <a:r>
                        <a:rPr lang="ru-RU" sz="1100" b="1" baseline="0" dirty="0" smtClean="0">
                          <a:latin typeface="+mn-lt"/>
                        </a:rPr>
                        <a:t>. </a:t>
                      </a:r>
                      <a:r>
                        <a:rPr lang="ru-RU" sz="1100" b="1" baseline="0" dirty="0" smtClean="0">
                          <a:latin typeface="+mn-lt"/>
                        </a:rPr>
                        <a:t>2017 года</a:t>
                      </a:r>
                      <a:endParaRPr lang="ru-RU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+mn-lt"/>
                        </a:rPr>
                        <a:t>Выполнение</a:t>
                      </a:r>
                      <a:r>
                        <a:rPr lang="ru-RU" sz="1100" b="1" baseline="0" dirty="0" smtClean="0">
                          <a:latin typeface="+mn-lt"/>
                        </a:rPr>
                        <a:t> от утвержденного плана, %</a:t>
                      </a:r>
                      <a:endParaRPr lang="ru-RU" sz="1100" b="1" dirty="0">
                        <a:latin typeface="+mn-lt"/>
                      </a:endParaRPr>
                    </a:p>
                  </a:txBody>
                  <a:tcPr/>
                </a:tc>
              </a:tr>
              <a:tr h="25802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Дотации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224,14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116,47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52%</a:t>
                      </a:r>
                    </a:p>
                  </a:txBody>
                  <a:tcPr marL="9525" marR="9525" marT="9525" marB="0" anchor="ctr"/>
                </a:tc>
              </a:tr>
              <a:tr h="25802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Субсидии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332,48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138,83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42%</a:t>
                      </a:r>
                    </a:p>
                  </a:txBody>
                  <a:tcPr marL="9525" marR="9525" marT="9525" marB="0" anchor="ctr"/>
                </a:tc>
              </a:tr>
              <a:tr h="25802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Субвенции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905,65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515,97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57%</a:t>
                      </a:r>
                    </a:p>
                  </a:txBody>
                  <a:tcPr marL="9525" marR="9525" marT="9525" marB="0" anchor="ctr"/>
                </a:tc>
              </a:tr>
              <a:tr h="25802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Иные межбюджетные трансферты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525" marR="9525" marT="9525" marB="0" anchor="ctr"/>
                </a:tc>
              </a:tr>
              <a:tr h="43003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Безвозмездные поступления от негосударственных  организаций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802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Прочие безвозмездные поступления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0204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Доходы бюджетов городских округов от возврата бюджетными учреждениями остатков</a:t>
                      </a:r>
                      <a:r>
                        <a:rPr lang="ru-RU" sz="1100" baseline="0" dirty="0" smtClean="0">
                          <a:latin typeface="+mn-lt"/>
                        </a:rPr>
                        <a:t> субсидий прошлых лет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0204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+mn-lt"/>
                        </a:rPr>
                        <a:t>Возврат остатков субсидий, субвенций и иных межбюджетных</a:t>
                      </a:r>
                      <a:r>
                        <a:rPr lang="ru-RU" sz="1100" baseline="0" dirty="0" smtClean="0">
                          <a:latin typeface="+mn-lt"/>
                        </a:rPr>
                        <a:t> трансфертов, имеющих целевое значение, прошлых лет бюджетами городских округов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endParaRPr lang="ru-RU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8020"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+mn-lt"/>
                        </a:rPr>
                        <a:t>ИТОГО</a:t>
                      </a:r>
                      <a:endParaRPr lang="ru-RU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1499,76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770,90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1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647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доходов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23528" y="5517232"/>
            <a:ext cx="8434200" cy="100811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 целом за три года (2015-2017гг.) отмечена тенденция к снижению общего объема безвозмездных поступлений в 1 </a:t>
            </a:r>
            <a:r>
              <a:rPr lang="ru-RU" sz="2000" b="1" dirty="0" smtClean="0">
                <a:solidFill>
                  <a:schemeClr val="tx1"/>
                </a:solidFill>
              </a:rPr>
              <a:t>полугодии.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При этом поступление дотаций демонстрирует незначительный рост, поступление субсидий – значительное снижение, поступление субвенций в 1 </a:t>
            </a:r>
            <a:r>
              <a:rPr lang="ru-RU" sz="2000" b="1" dirty="0" smtClean="0">
                <a:solidFill>
                  <a:schemeClr val="tx1"/>
                </a:solidFill>
              </a:rPr>
              <a:t>полугодии </a:t>
            </a:r>
            <a:r>
              <a:rPr lang="ru-RU" sz="2000" b="1" dirty="0" smtClean="0">
                <a:solidFill>
                  <a:schemeClr val="tx1"/>
                </a:solidFill>
              </a:rPr>
              <a:t>2017 года ниже, чем в аналогичном периоде 2016 года, но выше аналогичных показателей </a:t>
            </a:r>
            <a:r>
              <a:rPr lang="ru-RU" sz="2000" b="1" dirty="0" smtClean="0">
                <a:solidFill>
                  <a:schemeClr val="tx1"/>
                </a:solidFill>
              </a:rPr>
              <a:t> 2015 </a:t>
            </a:r>
            <a:r>
              <a:rPr lang="ru-RU" sz="2000" b="1" dirty="0" smtClean="0">
                <a:solidFill>
                  <a:schemeClr val="tx1"/>
                </a:solidFill>
              </a:rPr>
              <a:t>года.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88136" y="1196752"/>
            <a:ext cx="843420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Анализ безвозмездных перечислений</a:t>
            </a:r>
            <a:r>
              <a:rPr lang="ru-RU" sz="1100" b="1" dirty="0"/>
              <a:t>, в сравнении с </a:t>
            </a:r>
            <a:r>
              <a:rPr lang="ru-RU" sz="1100" b="1" dirty="0" smtClean="0"/>
              <a:t>показателями аналогичного периода 2015 </a:t>
            </a:r>
            <a:r>
              <a:rPr lang="ru-RU" sz="1100" b="1" dirty="0" smtClean="0"/>
              <a:t>и 2016 </a:t>
            </a:r>
            <a:r>
              <a:rPr lang="ru-RU" sz="1100" b="1" dirty="0"/>
              <a:t>года (млн. руб.)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094231"/>
              </p:ext>
            </p:extLst>
          </p:nvPr>
        </p:nvGraphicFramePr>
        <p:xfrm>
          <a:off x="323528" y="1700808"/>
          <a:ext cx="8496944" cy="3620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4229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расходов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95536" y="5229200"/>
            <a:ext cx="8362192" cy="136815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Расходы бюджета по итогам 1 </a:t>
            </a:r>
            <a:r>
              <a:rPr lang="ru-RU" sz="1600" b="1" dirty="0" smtClean="0">
                <a:solidFill>
                  <a:schemeClr val="tx1"/>
                </a:solidFill>
              </a:rPr>
              <a:t>полугодия </a:t>
            </a:r>
            <a:r>
              <a:rPr lang="ru-RU" sz="1600" b="1" dirty="0" smtClean="0">
                <a:solidFill>
                  <a:schemeClr val="tx1"/>
                </a:solidFill>
              </a:rPr>
              <a:t>2017 года составили </a:t>
            </a:r>
            <a:r>
              <a:rPr lang="ru-RU" sz="1600" b="1" dirty="0" smtClean="0">
                <a:solidFill>
                  <a:schemeClr val="tx1"/>
                </a:solidFill>
              </a:rPr>
              <a:t>46,3% </a:t>
            </a:r>
            <a:r>
              <a:rPr lang="ru-RU" sz="1600" b="1" dirty="0" smtClean="0">
                <a:solidFill>
                  <a:schemeClr val="tx1"/>
                </a:solidFill>
              </a:rPr>
              <a:t>от годового плана.</a:t>
            </a:r>
          </a:p>
          <a:p>
            <a:pPr marL="114300" indent="0" algn="just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Выполнение плановых назначений по доходам </a:t>
            </a:r>
            <a:r>
              <a:rPr lang="ru-RU" sz="1600" b="1" dirty="0" smtClean="0">
                <a:solidFill>
                  <a:schemeClr val="tx1"/>
                </a:solidFill>
              </a:rPr>
              <a:t>(50,4%) </a:t>
            </a:r>
            <a:r>
              <a:rPr lang="ru-RU" sz="1600" b="1" dirty="0" smtClean="0">
                <a:solidFill>
                  <a:schemeClr val="tx1"/>
                </a:solidFill>
              </a:rPr>
              <a:t>превышает выполнение плановых назначений по расходам </a:t>
            </a:r>
            <a:r>
              <a:rPr lang="ru-RU" sz="1600" b="1" dirty="0" smtClean="0">
                <a:solidFill>
                  <a:schemeClr val="tx1"/>
                </a:solidFill>
              </a:rPr>
              <a:t>(46,3%) </a:t>
            </a:r>
            <a:r>
              <a:rPr lang="ru-RU" sz="1600" b="1" dirty="0" smtClean="0">
                <a:solidFill>
                  <a:schemeClr val="tx1"/>
                </a:solidFill>
              </a:rPr>
              <a:t>на </a:t>
            </a:r>
            <a:r>
              <a:rPr lang="ru-RU" sz="1600" b="1" dirty="0" smtClean="0">
                <a:solidFill>
                  <a:schemeClr val="tx1"/>
                </a:solidFill>
              </a:rPr>
              <a:t>4,1пп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268760"/>
            <a:ext cx="792088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Исполнение по расходам относительно утвержденного плана</a:t>
            </a:r>
            <a:endParaRPr lang="ru-RU" sz="11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56452529"/>
              </p:ext>
            </p:extLst>
          </p:nvPr>
        </p:nvGraphicFramePr>
        <p:xfrm>
          <a:off x="827584" y="1700808"/>
          <a:ext cx="7272808" cy="3494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6535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расходов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23528" y="5733256"/>
            <a:ext cx="8362192" cy="86409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1250" dirty="0" smtClean="0">
                <a:solidFill>
                  <a:schemeClr val="tx1"/>
                </a:solidFill>
              </a:rPr>
              <a:t>Наименьшее значение исполнения расходов бюджета отмечено по статье «жилищно-коммунальное хозяйство» </a:t>
            </a:r>
            <a:r>
              <a:rPr lang="ru-RU" sz="1250" dirty="0" smtClean="0">
                <a:solidFill>
                  <a:schemeClr val="tx1"/>
                </a:solidFill>
              </a:rPr>
              <a:t>–22,35% </a:t>
            </a:r>
            <a:r>
              <a:rPr lang="ru-RU" sz="1250" dirty="0" smtClean="0">
                <a:solidFill>
                  <a:schemeClr val="tx1"/>
                </a:solidFill>
              </a:rPr>
              <a:t>и «национальная экономика» - </a:t>
            </a:r>
            <a:r>
              <a:rPr lang="ru-RU" sz="1250" dirty="0" smtClean="0">
                <a:solidFill>
                  <a:schemeClr val="tx1"/>
                </a:solidFill>
              </a:rPr>
              <a:t>13,77% </a:t>
            </a:r>
            <a:r>
              <a:rPr lang="ru-RU" sz="1250" dirty="0" smtClean="0">
                <a:solidFill>
                  <a:schemeClr val="tx1"/>
                </a:solidFill>
              </a:rPr>
              <a:t>от годовых назначений. </a:t>
            </a:r>
          </a:p>
          <a:p>
            <a:pPr marL="114300" indent="0" algn="just">
              <a:buNone/>
            </a:pPr>
            <a:r>
              <a:rPr lang="ru-RU" sz="1250" dirty="0" smtClean="0">
                <a:solidFill>
                  <a:schemeClr val="tx1"/>
                </a:solidFill>
              </a:rPr>
              <a:t>Наибольшее значение по статье «физическая культура и спорт» – </a:t>
            </a:r>
            <a:r>
              <a:rPr lang="ru-RU" sz="1250" dirty="0" smtClean="0">
                <a:solidFill>
                  <a:schemeClr val="tx1"/>
                </a:solidFill>
              </a:rPr>
              <a:t>76,82% </a:t>
            </a:r>
            <a:r>
              <a:rPr lang="ru-RU" sz="1250" dirty="0" smtClean="0">
                <a:solidFill>
                  <a:schemeClr val="tx1"/>
                </a:solidFill>
              </a:rPr>
              <a:t>от годовых назначений.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268760"/>
            <a:ext cx="792088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Анализ исполнения бюджета по разделам бюджетной классификации, млн. руб.</a:t>
            </a:r>
            <a:endParaRPr lang="ru-RU" sz="11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278878"/>
              </p:ext>
            </p:extLst>
          </p:nvPr>
        </p:nvGraphicFramePr>
        <p:xfrm>
          <a:off x="395536" y="1616780"/>
          <a:ext cx="8362192" cy="3972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1296144"/>
                <a:gridCol w="1728192"/>
                <a:gridCol w="1233400"/>
              </a:tblGrid>
              <a:tr h="380975">
                <a:tc>
                  <a:txBody>
                    <a:bodyPr/>
                    <a:lstStyle/>
                    <a:p>
                      <a:pPr marL="0"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Утвержденный план,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Кассовое исполнение,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Исполнение, %</a:t>
                      </a:r>
                    </a:p>
                  </a:txBody>
                  <a:tcPr marL="9525" marR="9525" marT="9525" marB="0" anchor="ctr"/>
                </a:tc>
              </a:tr>
              <a:tr h="304204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ОБЩЕГОСУДАРСТВЕННЫЕ ВОПРОСЫ          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206,78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34,62%</a:t>
                      </a:r>
                    </a:p>
                  </a:txBody>
                  <a:tcPr marL="9525" marR="9525" marT="9525" marB="0" anchor="ctr"/>
                </a:tc>
              </a:tr>
              <a:tr h="608408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41,88%</a:t>
                      </a:r>
                    </a:p>
                  </a:txBody>
                  <a:tcPr marL="9525" marR="9525" marT="9525" marB="0" anchor="ctr"/>
                </a:tc>
              </a:tr>
              <a:tr h="304204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148,48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13,77%</a:t>
                      </a:r>
                    </a:p>
                  </a:txBody>
                  <a:tcPr marL="9525" marR="9525" marT="9525" marB="0" anchor="ctr"/>
                </a:tc>
              </a:tr>
              <a:tr h="304204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299,95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22,35%</a:t>
                      </a:r>
                    </a:p>
                  </a:txBody>
                  <a:tcPr marL="9525" marR="9525" marT="9525" marB="0" anchor="ctr"/>
                </a:tc>
              </a:tr>
              <a:tr h="274722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1026,63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567,91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55,32%</a:t>
                      </a:r>
                    </a:p>
                  </a:txBody>
                  <a:tcPr marL="9525" marR="9525" marT="9525" marB="0" anchor="ctr"/>
                </a:tc>
              </a:tr>
              <a:tr h="304204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КУЛЬТУРА И КИНЕМАТОГРАФИЯ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119,07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50,49%</a:t>
                      </a:r>
                    </a:p>
                  </a:txBody>
                  <a:tcPr marL="9525" marR="9525" marT="9525" marB="0" anchor="ctr"/>
                </a:tc>
              </a:tr>
              <a:tr h="274722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СОЦИАЛЬНАЯ ПОЛИТИКА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139,10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68,47%</a:t>
                      </a:r>
                    </a:p>
                  </a:txBody>
                  <a:tcPr marL="9525" marR="9525" marT="9525" marB="0" anchor="ctr"/>
                </a:tc>
              </a:tr>
              <a:tr h="304204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76,82%</a:t>
                      </a:r>
                    </a:p>
                  </a:txBody>
                  <a:tcPr marL="9525" marR="9525" marT="9525" marB="0" anchor="ctr"/>
                </a:tc>
              </a:tr>
              <a:tr h="456307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17,28%</a:t>
                      </a:r>
                    </a:p>
                  </a:txBody>
                  <a:tcPr marL="9525" marR="9525" marT="9525" marB="0" anchor="ctr"/>
                </a:tc>
              </a:tr>
              <a:tr h="456307">
                <a:tc>
                  <a:txBody>
                    <a:bodyPr/>
                    <a:lstStyle/>
                    <a:p>
                      <a:pPr marL="0" algn="l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ВСЕГО РАСХОДОВ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2011,20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932,87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46,38%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573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расходов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95536" y="5661248"/>
            <a:ext cx="8362192" cy="93610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1250" dirty="0" smtClean="0">
                <a:solidFill>
                  <a:schemeClr val="tx1"/>
                </a:solidFill>
              </a:rPr>
              <a:t>В целом за 2015-2017 год фактическое исполнение по расходам в 1 </a:t>
            </a:r>
            <a:r>
              <a:rPr lang="ru-RU" sz="1250" dirty="0" smtClean="0">
                <a:solidFill>
                  <a:schemeClr val="tx1"/>
                </a:solidFill>
              </a:rPr>
              <a:t>полугодии </a:t>
            </a:r>
            <a:r>
              <a:rPr lang="ru-RU" sz="1250" dirty="0" smtClean="0">
                <a:solidFill>
                  <a:schemeClr val="tx1"/>
                </a:solidFill>
              </a:rPr>
              <a:t>года имеет тенденцию к снижению. Расходы по разделам «общегосударственные вопросы», национальная безопасность и правоохранительная деятельность», «культура и кинематография», «социальная политика» имеют тенденцию к росту в 1 </a:t>
            </a:r>
            <a:r>
              <a:rPr lang="ru-RU" sz="1250" dirty="0" smtClean="0">
                <a:solidFill>
                  <a:schemeClr val="tx1"/>
                </a:solidFill>
              </a:rPr>
              <a:t>полугодии </a:t>
            </a:r>
            <a:r>
              <a:rPr lang="ru-RU" sz="1250" dirty="0" smtClean="0">
                <a:solidFill>
                  <a:schemeClr val="tx1"/>
                </a:solidFill>
              </a:rPr>
              <a:t>года на протяжении 2015-2017гг.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268760"/>
            <a:ext cx="792088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Сравнение фактических показателей с аналогичным периодом 2015 и 2016 года</a:t>
            </a:r>
            <a:endParaRPr lang="ru-RU" sz="11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744301"/>
              </p:ext>
            </p:extLst>
          </p:nvPr>
        </p:nvGraphicFramePr>
        <p:xfrm>
          <a:off x="323528" y="1590939"/>
          <a:ext cx="8434201" cy="3910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936104"/>
                <a:gridCol w="864096"/>
                <a:gridCol w="936104"/>
                <a:gridCol w="936104"/>
                <a:gridCol w="945369"/>
              </a:tblGrid>
              <a:tr h="5546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1полуг. 2015г.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полуг</a:t>
                      </a:r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. 2016г.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ru-RU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полуг</a:t>
                      </a:r>
                      <a:r>
                        <a:rPr lang="ru-RU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. 2017г.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Изменение 2017г. /</a:t>
                      </a:r>
                      <a:r>
                        <a:rPr lang="ru-RU" sz="12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2016г., %</a:t>
                      </a:r>
                      <a:endParaRPr lang="ru-RU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Изменение 2017г. </a:t>
                      </a:r>
                      <a:r>
                        <a:rPr lang="ru-RU" sz="1200" b="1" i="0" u="none" strike="noStrike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/ 2015г</a:t>
                      </a:r>
                      <a:r>
                        <a:rPr lang="ru-RU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. %</a:t>
                      </a:r>
                      <a:endParaRPr lang="ru-RU" sz="12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</a:tr>
              <a:tr h="4645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1" u="none" strike="noStrike" dirty="0">
                          <a:effectLst/>
                          <a:latin typeface="+mn-lt"/>
                        </a:rPr>
                        <a:t> ОБЩЕГОСУДАРСТВЕННЫЕ ВОПРОСЫ                       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62,54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114,5%</a:t>
                      </a:r>
                    </a:p>
                  </a:txBody>
                  <a:tcPr marL="9525" marR="9525" marT="9525" marB="0" anchor="ctr"/>
                </a:tc>
              </a:tr>
              <a:tr h="4645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1" u="none" strike="noStrike" dirty="0">
                          <a:effectLst/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156,0%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155,1%</a:t>
                      </a:r>
                    </a:p>
                  </a:txBody>
                  <a:tcPr marL="9525" marR="9525" marT="9525" marB="0" anchor="ctr"/>
                </a:tc>
              </a:tr>
              <a:tr h="35174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НАЦИОНАЛЬНАЯ ЭКОНОМИКА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34,42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59,4%</a:t>
                      </a:r>
                    </a:p>
                  </a:txBody>
                  <a:tcPr marL="9525" marR="9525" marT="9525" marB="0" anchor="ctr"/>
                </a:tc>
              </a:tr>
              <a:tr h="28147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ЖИЛИЩНО-КОММУНАЛЬНОЕ ХОЗЯЙСТВО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138,9%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217,9%</a:t>
                      </a:r>
                    </a:p>
                  </a:txBody>
                  <a:tcPr marL="9525" marR="9525" marT="9525" marB="0" anchor="ctr"/>
                </a:tc>
              </a:tr>
              <a:tr h="23892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ОБРАЗОВАНИЕ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747,12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598,26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567,91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76,0%</a:t>
                      </a:r>
                    </a:p>
                  </a:txBody>
                  <a:tcPr marL="9525" marR="9525" marT="9525" marB="0" anchor="ctr"/>
                </a:tc>
              </a:tr>
              <a:tr h="23892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1" u="none" strike="noStrike" dirty="0">
                          <a:effectLst/>
                          <a:latin typeface="+mn-lt"/>
                        </a:rPr>
                        <a:t>КУЛЬТУРА И КИНЕМАТОГРАФИЯ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105,1%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116,5%</a:t>
                      </a:r>
                    </a:p>
                  </a:txBody>
                  <a:tcPr marL="9525" marR="9525" marT="9525" marB="0" anchor="ctr"/>
                </a:tc>
              </a:tr>
              <a:tr h="23892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1" u="none" strike="noStrike" dirty="0">
                          <a:effectLst/>
                          <a:latin typeface="+mn-lt"/>
                        </a:rPr>
                        <a:t>СОЦИАЛЬНАЯ ПОЛИТИКА</a:t>
                      </a:r>
                      <a:endParaRPr lang="ru-RU" sz="12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81,10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95,25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96,2%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117,4%</a:t>
                      </a:r>
                    </a:p>
                  </a:txBody>
                  <a:tcPr marL="9525" marR="9525" marT="9525" marB="0" anchor="ctr"/>
                </a:tc>
              </a:tr>
              <a:tr h="46457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ФИЗИЧЕСКАЯ КУЛЬТУРА И СПОРТ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58,3%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771,9%</a:t>
                      </a:r>
                    </a:p>
                  </a:txBody>
                  <a:tcPr marL="9525" marR="9525" marT="9525" marB="0" anchor="ctr"/>
                </a:tc>
              </a:tr>
              <a:tr h="4180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dirty="0">
                          <a:effectLst/>
                          <a:latin typeface="+mn-lt"/>
                        </a:rPr>
                        <a:t>ОБСЛУЖИВАНИЕ ГОСУДАРСТВЕННОГО И МУНИЦИПАЛЬНОГО ДОЛГА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44,1%</a:t>
                      </a:r>
                    </a:p>
                  </a:txBody>
                  <a:tcPr marL="9525" marR="9525" marT="9525" marB="0" anchor="ctr"/>
                </a:tc>
              </a:tr>
              <a:tr h="18702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1" u="none" strike="noStrike" dirty="0">
                          <a:effectLst/>
                          <a:latin typeface="+mn-lt"/>
                        </a:rPr>
                        <a:t>ИТОГО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438" marR="7438" marT="743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1016,68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973,53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932,87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95,8%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91,8%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1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источников финансирования дефицита бюджета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092905"/>
              </p:ext>
            </p:extLst>
          </p:nvPr>
        </p:nvGraphicFramePr>
        <p:xfrm>
          <a:off x="457202" y="1628800"/>
          <a:ext cx="8363270" cy="2592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654"/>
                <a:gridCol w="1672654"/>
                <a:gridCol w="1417564"/>
                <a:gridCol w="1584176"/>
                <a:gridCol w="2016222"/>
              </a:tblGrid>
              <a:tr h="64633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Запланированный дефицит (Решение</a:t>
                      </a:r>
                      <a:r>
                        <a:rPr lang="ru-RU" sz="1100" baseline="0" dirty="0" smtClean="0"/>
                        <a:t> о бюджете на 2017 год </a:t>
                      </a:r>
                      <a:r>
                        <a:rPr lang="ru-RU" sz="1100" baseline="0" dirty="0" smtClean="0"/>
                        <a:t>в ред. от 22.06.2017г.)</a:t>
                      </a:r>
                      <a:endParaRPr lang="ru-RU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Фактический дефицит бюджета  по итогам 1 </a:t>
                      </a:r>
                      <a:r>
                        <a:rPr lang="ru-RU" sz="1100" dirty="0" smtClean="0"/>
                        <a:t>полугодии </a:t>
                      </a:r>
                      <a:r>
                        <a:rPr lang="ru-RU" sz="1100" dirty="0" smtClean="0"/>
                        <a:t>2017 года</a:t>
                      </a:r>
                      <a:endParaRPr lang="ru-RU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Фактический профицит бюджета по итогам 1 </a:t>
                      </a:r>
                      <a:r>
                        <a:rPr lang="ru-RU" sz="1100" dirty="0" smtClean="0"/>
                        <a:t>полугодия </a:t>
                      </a:r>
                      <a:r>
                        <a:rPr lang="ru-RU" sz="1100" dirty="0" smtClean="0"/>
                        <a:t>2017г.</a:t>
                      </a:r>
                      <a:endParaRPr lang="ru-RU" sz="1100" dirty="0"/>
                    </a:p>
                  </a:txBody>
                  <a:tcPr/>
                </a:tc>
              </a:tr>
              <a:tr h="101093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Тыс. руб.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Доля в объеме доходов бюджета без учета безвозмездных поступлений, 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Тыс. руб.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Доля в объеме доходов бюджета без учета безвозмездных поступлений, %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Тыс. руб.</a:t>
                      </a:r>
                      <a:endParaRPr lang="ru-RU" sz="1100" dirty="0"/>
                    </a:p>
                  </a:txBody>
                  <a:tcPr/>
                </a:tc>
              </a:tr>
              <a:tr h="288686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83 387,0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19,6%</a:t>
                      </a:r>
                      <a:endParaRPr lang="ru-RU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37 906,26</a:t>
                      </a:r>
                      <a:endParaRPr lang="ru-RU" sz="1100" dirty="0"/>
                    </a:p>
                  </a:txBody>
                  <a:tcPr anchor="ctr"/>
                </a:tc>
              </a:tr>
              <a:tr h="64633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С учетом остатков средств на на</a:t>
                      </a:r>
                      <a:r>
                        <a:rPr lang="ru-RU" sz="1100" baseline="0" dirty="0" smtClean="0"/>
                        <a:t>чало года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9,83%</a:t>
                      </a:r>
                      <a:endParaRPr lang="ru-RU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-</a:t>
                      </a:r>
                      <a:endParaRPr lang="ru-RU" sz="11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467544" y="4365104"/>
            <a:ext cx="8352928" cy="216024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ru-RU" sz="2300" b="1" dirty="0" smtClean="0">
                <a:solidFill>
                  <a:schemeClr val="tx1"/>
                </a:solidFill>
              </a:rPr>
              <a:t>В соответствии с требованиями п.3 ст. 92.1 БК РФ дефицит местного бюджета может превышать ограничение в 10% в случае утверждения </a:t>
            </a:r>
            <a:r>
              <a:rPr lang="ru-RU" sz="2300" b="1" dirty="0">
                <a:solidFill>
                  <a:schemeClr val="tx1"/>
                </a:solidFill>
              </a:rPr>
              <a:t>муниципальным правовым актом представительного органа муниципального образования о бюджете в составе источников финансирования дефицита местного бюджета </a:t>
            </a:r>
            <a:r>
              <a:rPr lang="ru-RU" sz="2300" b="1" dirty="0" smtClean="0">
                <a:solidFill>
                  <a:schemeClr val="tx1"/>
                </a:solidFill>
              </a:rPr>
              <a:t>остатков </a:t>
            </a:r>
            <a:r>
              <a:rPr lang="ru-RU" sz="2300" b="1" dirty="0">
                <a:solidFill>
                  <a:schemeClr val="tx1"/>
                </a:solidFill>
              </a:rPr>
              <a:t>средств на счетах по учету средств местного </a:t>
            </a:r>
            <a:r>
              <a:rPr lang="ru-RU" sz="2300" b="1" dirty="0" smtClean="0">
                <a:solidFill>
                  <a:schemeClr val="tx1"/>
                </a:solidFill>
              </a:rPr>
              <a:t>бюджета, </a:t>
            </a:r>
            <a:r>
              <a:rPr lang="ru-RU" sz="2300" b="1" dirty="0">
                <a:solidFill>
                  <a:schemeClr val="tx1"/>
                </a:solidFill>
              </a:rPr>
              <a:t>в пределах суммы </a:t>
            </a:r>
            <a:r>
              <a:rPr lang="ru-RU" sz="2300" b="1" dirty="0" smtClean="0">
                <a:solidFill>
                  <a:schemeClr val="tx1"/>
                </a:solidFill>
              </a:rPr>
              <a:t>снижения </a:t>
            </a:r>
            <a:r>
              <a:rPr lang="ru-RU" sz="2300" b="1" dirty="0">
                <a:solidFill>
                  <a:schemeClr val="tx1"/>
                </a:solidFill>
              </a:rPr>
              <a:t>остатков средств на счетах по учету средств местного </a:t>
            </a:r>
            <a:r>
              <a:rPr lang="ru-RU" sz="2300" b="1" dirty="0" smtClean="0">
                <a:solidFill>
                  <a:schemeClr val="tx1"/>
                </a:solidFill>
              </a:rPr>
              <a:t>бюджета.</a:t>
            </a:r>
          </a:p>
          <a:p>
            <a:pPr marL="0" lvl="1" indent="0" algn="just">
              <a:buNone/>
            </a:pPr>
            <a:r>
              <a:rPr lang="ru-RU" sz="2300" b="1" dirty="0" smtClean="0">
                <a:solidFill>
                  <a:schemeClr val="tx1"/>
                </a:solidFill>
              </a:rPr>
              <a:t>По итогам 1 </a:t>
            </a:r>
            <a:r>
              <a:rPr lang="ru-RU" sz="2300" b="1" dirty="0" smtClean="0">
                <a:solidFill>
                  <a:schemeClr val="tx1"/>
                </a:solidFill>
              </a:rPr>
              <a:t>полугодия </a:t>
            </a:r>
            <a:r>
              <a:rPr lang="ru-RU" sz="2300" b="1" dirty="0" smtClean="0">
                <a:solidFill>
                  <a:schemeClr val="tx1"/>
                </a:solidFill>
              </a:rPr>
              <a:t>2017 года бюджет исполнен с </a:t>
            </a:r>
            <a:r>
              <a:rPr lang="ru-RU" sz="2300" b="1" dirty="0" smtClean="0">
                <a:solidFill>
                  <a:schemeClr val="tx1"/>
                </a:solidFill>
              </a:rPr>
              <a:t>профицитом, </a:t>
            </a:r>
            <a:r>
              <a:rPr lang="ru-RU" sz="2300" b="1" dirty="0" smtClean="0">
                <a:solidFill>
                  <a:schemeClr val="tx1"/>
                </a:solidFill>
              </a:rPr>
              <a:t>ограничение, предусмотренное п. 3 ст. 92.1 БК РФ выполняется</a:t>
            </a:r>
            <a:r>
              <a:rPr lang="ru-RU" sz="2300" b="1" dirty="0">
                <a:solidFill>
                  <a:schemeClr val="tx1"/>
                </a:solidFill>
              </a:rPr>
              <a:t>. </a:t>
            </a:r>
            <a:endParaRPr lang="ru-RU" sz="2300" b="1" dirty="0" smtClean="0">
              <a:solidFill>
                <a:schemeClr val="tx1"/>
              </a:solidFill>
            </a:endParaRPr>
          </a:p>
          <a:p>
            <a:pPr marL="0" lvl="1" indent="0" algn="just">
              <a:buNone/>
            </a:pPr>
            <a:r>
              <a:rPr lang="ru-RU" sz="2300" b="1" dirty="0" smtClean="0">
                <a:solidFill>
                  <a:schemeClr val="tx1"/>
                </a:solidFill>
              </a:rPr>
              <a:t>В </a:t>
            </a:r>
            <a:r>
              <a:rPr lang="ru-RU" sz="2300" b="1" dirty="0">
                <a:solidFill>
                  <a:schemeClr val="tx1"/>
                </a:solidFill>
              </a:rPr>
              <a:t>аналогичном периоде 2015 </a:t>
            </a:r>
            <a:r>
              <a:rPr lang="ru-RU" sz="2300" b="1" dirty="0" smtClean="0">
                <a:solidFill>
                  <a:schemeClr val="tx1"/>
                </a:solidFill>
              </a:rPr>
              <a:t>– 2016 года </a:t>
            </a:r>
            <a:r>
              <a:rPr lang="ru-RU" sz="2300" b="1" dirty="0">
                <a:solidFill>
                  <a:schemeClr val="tx1"/>
                </a:solidFill>
              </a:rPr>
              <a:t>бюджет также был исполнен с профицитом, который </a:t>
            </a:r>
            <a:r>
              <a:rPr lang="ru-RU" sz="2300" b="1" dirty="0" smtClean="0">
                <a:solidFill>
                  <a:schemeClr val="tx1"/>
                </a:solidFill>
              </a:rPr>
              <a:t>составлял соответственно 12 </a:t>
            </a:r>
            <a:r>
              <a:rPr lang="ru-RU" sz="2300" b="1" dirty="0">
                <a:solidFill>
                  <a:schemeClr val="tx1"/>
                </a:solidFill>
              </a:rPr>
              <a:t>719,42 тыс. </a:t>
            </a:r>
            <a:r>
              <a:rPr lang="ru-RU" sz="2300" b="1" dirty="0" smtClean="0">
                <a:solidFill>
                  <a:schemeClr val="tx1"/>
                </a:solidFill>
              </a:rPr>
              <a:t>рублей и 15 706,84 тыс. руб. </a:t>
            </a:r>
            <a:endParaRPr lang="ru-RU" sz="2300" b="1" dirty="0" smtClean="0">
              <a:solidFill>
                <a:schemeClr val="tx1"/>
              </a:solidFill>
            </a:endParaRPr>
          </a:p>
          <a:p>
            <a:pPr marL="411480" lvl="1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94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Исходные данные для экспертно-аналитического мероприятия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290053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Исходными данными для проведенного анализа, как и объектом проведенного анализа является отчет об исполнении бюджета города Сарапула за 1 полугодие 2017 года подготовленный Управлением финансов Администрации города Сарапула, утвержденный Постановлением Администрации г. Сарапула от 20.07.2017г. № 1850.</a:t>
            </a:r>
          </a:p>
          <a:p>
            <a:pPr algn="just"/>
            <a:r>
              <a:rPr lang="ru-RU" dirty="0" smtClean="0"/>
              <a:t>Источник исходных данных: Администрация города Сарапула, Управление финансов г. Сарапула, адрес местонахождения и осуществления деятельности: 427960, Удмуртская Республика, г. Сарапул, Красная площадь, 8.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467544" y="4653136"/>
            <a:ext cx="8229600" cy="165618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Отчет об исполнении бюджета за 1 полугодие 2017 года Утвержден Администрацией города Сарапула и направлен в Сарапульскую городскую Думу и контрольно-счетный орган МО «Город Сарапул» в соответствии со ст. 24 Порядка осуществления бюджетного процесса в г. Сарапуле.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88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Порядок осуществления бюджетного процесса в г. Сарапуле в 2017 году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14300" indent="0" algn="just">
              <a:buNone/>
            </a:pPr>
            <a:r>
              <a:rPr lang="ru-RU" dirty="0" smtClean="0"/>
              <a:t>В 2017 году бюджетный процесс в г. Сарапуле осуществляется в соответствии с:</a:t>
            </a:r>
          </a:p>
          <a:p>
            <a:pPr algn="just"/>
            <a:r>
              <a:rPr lang="ru-RU" dirty="0" smtClean="0"/>
              <a:t>Бюджетным Кодексом Российской Федерации (далее БК РФ), </a:t>
            </a:r>
          </a:p>
          <a:p>
            <a:pPr algn="just"/>
            <a:r>
              <a:rPr lang="ru-RU" dirty="0" smtClean="0"/>
              <a:t>Федеральным законом </a:t>
            </a:r>
            <a:r>
              <a:rPr lang="ru-RU" dirty="0"/>
              <a:t>«Об общих принципах организации органом местного самоуправления в Российской Федерации» от 06.10.2003 № </a:t>
            </a:r>
            <a:r>
              <a:rPr lang="ru-RU" dirty="0" smtClean="0"/>
              <a:t>131-ФЗ, </a:t>
            </a:r>
          </a:p>
          <a:p>
            <a:r>
              <a:rPr lang="ru-RU" dirty="0" smtClean="0"/>
              <a:t>Законами УР:</a:t>
            </a:r>
          </a:p>
          <a:p>
            <a:pPr indent="-324000" algn="just">
              <a:buFont typeface="Wingdings" pitchFamily="2" charset="2"/>
              <a:buChar char="ü"/>
            </a:pPr>
            <a:r>
              <a:rPr lang="ru-RU" dirty="0" smtClean="0"/>
              <a:t>от </a:t>
            </a:r>
            <a:r>
              <a:rPr lang="ru-RU" dirty="0"/>
              <a:t>21.11.2006 № 52-РЗ «О регулировании межбюджетных отношений в Удмуртской Республике»,</a:t>
            </a:r>
          </a:p>
          <a:p>
            <a:pPr indent="-324000" algn="just">
              <a:buFont typeface="Wingdings" pitchFamily="2" charset="2"/>
              <a:buChar char="ü"/>
            </a:pPr>
            <a:r>
              <a:rPr lang="ru-RU" dirty="0" smtClean="0"/>
              <a:t>от 26.12.2016г</a:t>
            </a:r>
            <a:r>
              <a:rPr lang="ru-RU" dirty="0"/>
              <a:t>. № 95-РЗ «О бюджете Удмуртской Республики на </a:t>
            </a:r>
            <a:r>
              <a:rPr lang="ru-RU" dirty="0" smtClean="0"/>
              <a:t>2017 год и плановый период 2018 и 2019 годов».</a:t>
            </a:r>
          </a:p>
          <a:p>
            <a:pPr algn="just"/>
            <a:r>
              <a:rPr lang="ru-RU" dirty="0" smtClean="0"/>
              <a:t>Уставом </a:t>
            </a:r>
            <a:r>
              <a:rPr lang="ru-RU" dirty="0"/>
              <a:t>города Сарапула, утвержденным решением Сарапульской городской Думы от 16.05.2005г. № 12-605, зарегистрированным Постановлением Президиума Государственного Совета УП от 21.06.2005 № 516-</a:t>
            </a:r>
            <a:r>
              <a:rPr lang="en-US" dirty="0"/>
              <a:t>III (</a:t>
            </a:r>
            <a:r>
              <a:rPr lang="ru-RU" dirty="0"/>
              <a:t>далее – Устав)</a:t>
            </a:r>
          </a:p>
          <a:p>
            <a:pPr algn="just"/>
            <a:r>
              <a:rPr lang="ru-RU" dirty="0"/>
              <a:t>Порядком осуществления бюджетного процесса в г. Сарапуле, утвержденном решением Сарапульской городской Думы от 26.03.2015 № 4-613 (в ред. Решения СГД от 29.10.2015г.). </a:t>
            </a:r>
          </a:p>
          <a:p>
            <a:pPr algn="just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20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Правовые основы исполнения бюджета города Сарапула в 2017 году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Решение Сарапульской городской Думы от 22.12.2016 № 1-197 «О бюджете города </a:t>
            </a:r>
            <a:r>
              <a:rPr lang="ru-RU" dirty="0"/>
              <a:t>С</a:t>
            </a:r>
            <a:r>
              <a:rPr lang="ru-RU" dirty="0" smtClean="0"/>
              <a:t>арапула на 2017 год </a:t>
            </a:r>
            <a:r>
              <a:rPr lang="ru-RU" dirty="0"/>
              <a:t>и на плановый период 2018 и 2019 годов</a:t>
            </a:r>
            <a:r>
              <a:rPr lang="ru-RU" dirty="0" smtClean="0"/>
              <a:t>» (с изменениями, утвержденными Решениями Сарапульской городской Думы № 2-147 от 30.03.2017г., № 2-283 от 22.06.2017г.);</a:t>
            </a:r>
          </a:p>
          <a:p>
            <a:pPr algn="just"/>
            <a:r>
              <a:rPr lang="ru-RU" dirty="0" smtClean="0"/>
              <a:t>Исполнение бюджета и подготовку отчета об исполнении бюджета осуществляет Управление финансов, действующее на основании Положения об Управлении финансов г. Сарапула, утвержденного решением Сарапульской городской Думы от 21.05.2009 № 1-630 (в </a:t>
            </a:r>
            <a:r>
              <a:rPr lang="ru-RU" dirty="0"/>
              <a:t>ред. решения Сарапульской городской Думы от 20.11.2014 г. № </a:t>
            </a:r>
            <a:r>
              <a:rPr lang="ru-RU" dirty="0" smtClean="0"/>
              <a:t>6-565).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154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Осуществление бюджетных полномочий в г. Сарапуле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Учет операций со средствами бюджета осуществляется на едином счете, открытом Управлении федерального казначейства по Удмуртской Республике;</a:t>
            </a:r>
          </a:p>
          <a:p>
            <a:pPr algn="just"/>
            <a:r>
              <a:rPr lang="ru-RU" dirty="0" smtClean="0"/>
              <a:t>Ведение лицевых счетов распорядителей, получателей бюджетных средств, а также санкционирование расходов бюджета муниципального образования производится отделом казначейского исполнения бюджета Управления финансов г. Сарапула.</a:t>
            </a:r>
          </a:p>
          <a:p>
            <a:pPr algn="just"/>
            <a:r>
              <a:rPr lang="ru-RU" dirty="0" smtClean="0"/>
              <a:t>Порядок осуществления бюджетных полномочий главных администраторов доходов бюджетной системы Российской Федерации, являющихся органами местного самоуправления г. Сарапула, структурными подразделениями Администрации г. Сарапула и (или) находящихся в ведении бюджетных учреждений, утвержден постановлением Администрации г. Сарапула от 27.06.2008 № 1458.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53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доходов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528128" y="4941168"/>
            <a:ext cx="8229600" cy="165618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Исполнение бюджета по доходам за 1 </a:t>
            </a:r>
            <a:r>
              <a:rPr lang="ru-RU" sz="2000" b="1" dirty="0" smtClean="0">
                <a:solidFill>
                  <a:schemeClr val="tx1"/>
                </a:solidFill>
              </a:rPr>
              <a:t>полугодие </a:t>
            </a:r>
            <a:r>
              <a:rPr lang="ru-RU" sz="2000" b="1" dirty="0" smtClean="0">
                <a:solidFill>
                  <a:schemeClr val="tx1"/>
                </a:solidFill>
              </a:rPr>
              <a:t>2017 года составило </a:t>
            </a:r>
            <a:r>
              <a:rPr lang="ru-RU" sz="2000" b="1" dirty="0" smtClean="0">
                <a:solidFill>
                  <a:schemeClr val="tx1"/>
                </a:solidFill>
              </a:rPr>
              <a:t>50,4% </a:t>
            </a:r>
            <a:r>
              <a:rPr lang="ru-RU" sz="2000" b="1" dirty="0" smtClean="0">
                <a:solidFill>
                  <a:schemeClr val="tx1"/>
                </a:solidFill>
              </a:rPr>
              <a:t>от годового утвержденного плана, в том числе по налоговым и неналоговым поступлениям на </a:t>
            </a:r>
            <a:r>
              <a:rPr lang="ru-RU" sz="2000" b="1" dirty="0" smtClean="0">
                <a:solidFill>
                  <a:schemeClr val="tx1"/>
                </a:solidFill>
              </a:rPr>
              <a:t>47%, </a:t>
            </a:r>
            <a:r>
              <a:rPr lang="ru-RU" sz="2000" b="1" dirty="0" smtClean="0">
                <a:solidFill>
                  <a:schemeClr val="tx1"/>
                </a:solidFill>
              </a:rPr>
              <a:t>по безвозмездным поступлениям от других бюджетов бюджетной системы РФ – на </a:t>
            </a:r>
            <a:r>
              <a:rPr lang="ru-RU" sz="2000" b="1" dirty="0" smtClean="0">
                <a:solidFill>
                  <a:schemeClr val="tx1"/>
                </a:solidFill>
              </a:rPr>
              <a:t>51,4%.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Доля собственных доходов составляет </a:t>
            </a:r>
            <a:r>
              <a:rPr lang="ru-RU" sz="2000" b="1" dirty="0" smtClean="0">
                <a:solidFill>
                  <a:schemeClr val="tx1"/>
                </a:solidFill>
              </a:rPr>
              <a:t>20,6%, </a:t>
            </a:r>
            <a:r>
              <a:rPr lang="ru-RU" sz="2000" b="1" dirty="0" smtClean="0">
                <a:solidFill>
                  <a:schemeClr val="tx1"/>
                </a:solidFill>
              </a:rPr>
              <a:t>доля безвозмездных поступлений </a:t>
            </a:r>
            <a:r>
              <a:rPr lang="ru-RU" sz="2000" b="1" dirty="0" smtClean="0">
                <a:solidFill>
                  <a:schemeClr val="tx1"/>
                </a:solidFill>
              </a:rPr>
              <a:t>79,4%.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268760"/>
            <a:ext cx="792088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Исполнение бюджета по доходам, млн. руб.</a:t>
            </a:r>
            <a:endParaRPr lang="ru-RU" sz="11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0081279"/>
              </p:ext>
            </p:extLst>
          </p:nvPr>
        </p:nvGraphicFramePr>
        <p:xfrm>
          <a:off x="457200" y="1752600"/>
          <a:ext cx="8229600" cy="3116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8411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доходов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528128" y="4941168"/>
            <a:ext cx="8229600" cy="158417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1100" b="1" dirty="0" smtClean="0">
                <a:solidFill>
                  <a:schemeClr val="tx1"/>
                </a:solidFill>
              </a:rPr>
              <a:t>По сравнению с аналогичными показателями 1 </a:t>
            </a:r>
            <a:r>
              <a:rPr lang="ru-RU" sz="1100" b="1" dirty="0" smtClean="0">
                <a:solidFill>
                  <a:schemeClr val="tx1"/>
                </a:solidFill>
              </a:rPr>
              <a:t>полугодия </a:t>
            </a:r>
            <a:r>
              <a:rPr lang="ru-RU" sz="1100" b="1" dirty="0" smtClean="0">
                <a:solidFill>
                  <a:schemeClr val="tx1"/>
                </a:solidFill>
              </a:rPr>
              <a:t>2015 и 2016 года можно отметить, что сумма налоговых и неналоговых поступлений </a:t>
            </a:r>
            <a:r>
              <a:rPr lang="ru-RU" sz="1100" b="1" dirty="0" smtClean="0">
                <a:solidFill>
                  <a:schemeClr val="tx1"/>
                </a:solidFill>
              </a:rPr>
              <a:t>имеет </a:t>
            </a:r>
            <a:r>
              <a:rPr lang="ru-RU" sz="1100" b="1" dirty="0" smtClean="0">
                <a:solidFill>
                  <a:schemeClr val="tx1"/>
                </a:solidFill>
              </a:rPr>
              <a:t>тенденцию к росту. </a:t>
            </a:r>
            <a:r>
              <a:rPr lang="ru-RU" sz="1100" b="1" dirty="0" smtClean="0">
                <a:solidFill>
                  <a:schemeClr val="tx1"/>
                </a:solidFill>
              </a:rPr>
              <a:t>Увеличение </a:t>
            </a:r>
            <a:r>
              <a:rPr lang="ru-RU" sz="1100" b="1" dirty="0" smtClean="0">
                <a:solidFill>
                  <a:schemeClr val="tx1"/>
                </a:solidFill>
              </a:rPr>
              <a:t>относительно аналогичного показателя 2016 года составило </a:t>
            </a:r>
            <a:r>
              <a:rPr lang="ru-RU" sz="1100" b="1" dirty="0" smtClean="0">
                <a:solidFill>
                  <a:schemeClr val="tx1"/>
                </a:solidFill>
              </a:rPr>
              <a:t>10%. </a:t>
            </a:r>
            <a:r>
              <a:rPr lang="ru-RU" sz="1100" b="1" dirty="0" smtClean="0">
                <a:solidFill>
                  <a:schemeClr val="tx1"/>
                </a:solidFill>
              </a:rPr>
              <a:t>Сумма безвозмездных поступлений в первом </a:t>
            </a:r>
            <a:r>
              <a:rPr lang="ru-RU" sz="1100" b="1" dirty="0" smtClean="0">
                <a:solidFill>
                  <a:schemeClr val="tx1"/>
                </a:solidFill>
              </a:rPr>
              <a:t>полугодии </a:t>
            </a:r>
            <a:r>
              <a:rPr lang="ru-RU" sz="1100" b="1" dirty="0" smtClean="0">
                <a:solidFill>
                  <a:schemeClr val="tx1"/>
                </a:solidFill>
              </a:rPr>
              <a:t>года на протяжении трех лет снижается. В 1 </a:t>
            </a:r>
            <a:r>
              <a:rPr lang="ru-RU" sz="1100" b="1" dirty="0" smtClean="0">
                <a:solidFill>
                  <a:schemeClr val="tx1"/>
                </a:solidFill>
              </a:rPr>
              <a:t>полугодии </a:t>
            </a:r>
            <a:r>
              <a:rPr lang="ru-RU" sz="1100" b="1" dirty="0" smtClean="0">
                <a:solidFill>
                  <a:schemeClr val="tx1"/>
                </a:solidFill>
              </a:rPr>
              <a:t>2017 года поступило на </a:t>
            </a:r>
            <a:r>
              <a:rPr lang="ru-RU" sz="1100" b="1" dirty="0" smtClean="0">
                <a:solidFill>
                  <a:schemeClr val="tx1"/>
                </a:solidFill>
              </a:rPr>
              <a:t>5% меньше безвозмездных поступлений, </a:t>
            </a:r>
            <a:r>
              <a:rPr lang="ru-RU" sz="1100" b="1" dirty="0" smtClean="0">
                <a:solidFill>
                  <a:schemeClr val="tx1"/>
                </a:solidFill>
              </a:rPr>
              <a:t>чем в аналогичном периоде 2016 года. Общая сумма доходов также снижается (на </a:t>
            </a:r>
            <a:r>
              <a:rPr lang="ru-RU" sz="1100" b="1" dirty="0" smtClean="0">
                <a:solidFill>
                  <a:schemeClr val="tx1"/>
                </a:solidFill>
              </a:rPr>
              <a:t>2% </a:t>
            </a:r>
            <a:r>
              <a:rPr lang="ru-RU" sz="1100" b="1" dirty="0" smtClean="0">
                <a:solidFill>
                  <a:schemeClr val="tx1"/>
                </a:solidFill>
              </a:rPr>
              <a:t>по отношению к 1 </a:t>
            </a:r>
            <a:r>
              <a:rPr lang="ru-RU" sz="1100" b="1" dirty="0" smtClean="0">
                <a:solidFill>
                  <a:schemeClr val="tx1"/>
                </a:solidFill>
              </a:rPr>
              <a:t>полугодию </a:t>
            </a:r>
            <a:r>
              <a:rPr lang="ru-RU" sz="1100" b="1" dirty="0" smtClean="0">
                <a:solidFill>
                  <a:schemeClr val="tx1"/>
                </a:solidFill>
              </a:rPr>
              <a:t>2016 года) в связи с тем, что в них преобладает доля безвозмездных поступлений. </a:t>
            </a:r>
          </a:p>
          <a:p>
            <a:pPr marL="114300" indent="0" algn="just">
              <a:buNone/>
            </a:pPr>
            <a:r>
              <a:rPr lang="ru-RU" sz="1100" b="1" dirty="0" smtClean="0">
                <a:solidFill>
                  <a:schemeClr val="tx1"/>
                </a:solidFill>
              </a:rPr>
              <a:t>В структуре доходов доля собственных доходов </a:t>
            </a:r>
            <a:r>
              <a:rPr lang="ru-RU" sz="1100" b="1" dirty="0" smtClean="0">
                <a:solidFill>
                  <a:schemeClr val="tx1"/>
                </a:solidFill>
              </a:rPr>
              <a:t>на протяжении трех лет имеет </a:t>
            </a:r>
            <a:r>
              <a:rPr lang="ru-RU" sz="1100" b="1" dirty="0" smtClean="0">
                <a:solidFill>
                  <a:schemeClr val="tx1"/>
                </a:solidFill>
              </a:rPr>
              <a:t>тенденцию к росту: </a:t>
            </a:r>
            <a:r>
              <a:rPr lang="ru-RU" sz="1100" b="1" dirty="0" smtClean="0">
                <a:solidFill>
                  <a:schemeClr val="tx1"/>
                </a:solidFill>
              </a:rPr>
              <a:t>17,1% </a:t>
            </a:r>
            <a:r>
              <a:rPr lang="ru-RU" sz="1100" b="1" dirty="0" smtClean="0">
                <a:solidFill>
                  <a:schemeClr val="tx1"/>
                </a:solidFill>
              </a:rPr>
              <a:t>в 1 </a:t>
            </a:r>
            <a:r>
              <a:rPr lang="ru-RU" sz="1100" b="1" dirty="0" err="1" smtClean="0">
                <a:solidFill>
                  <a:schemeClr val="tx1"/>
                </a:solidFill>
              </a:rPr>
              <a:t>полуг</a:t>
            </a:r>
            <a:r>
              <a:rPr lang="ru-RU" sz="1100" b="1" dirty="0" smtClean="0">
                <a:solidFill>
                  <a:schemeClr val="tx1"/>
                </a:solidFill>
              </a:rPr>
              <a:t>. </a:t>
            </a:r>
            <a:r>
              <a:rPr lang="ru-RU" sz="1100" b="1" dirty="0" smtClean="0">
                <a:solidFill>
                  <a:schemeClr val="tx1"/>
                </a:solidFill>
              </a:rPr>
              <a:t>2015г., </a:t>
            </a:r>
            <a:r>
              <a:rPr lang="ru-RU" sz="1100" b="1" dirty="0" smtClean="0">
                <a:solidFill>
                  <a:schemeClr val="tx1"/>
                </a:solidFill>
              </a:rPr>
              <a:t>18,4% </a:t>
            </a:r>
            <a:r>
              <a:rPr lang="ru-RU" sz="1100" b="1" dirty="0" smtClean="0">
                <a:solidFill>
                  <a:schemeClr val="tx1"/>
                </a:solidFill>
              </a:rPr>
              <a:t>в 1 </a:t>
            </a:r>
            <a:r>
              <a:rPr lang="ru-RU" sz="1100" b="1" dirty="0" err="1" smtClean="0">
                <a:solidFill>
                  <a:schemeClr val="tx1"/>
                </a:solidFill>
              </a:rPr>
              <a:t>полуг</a:t>
            </a:r>
            <a:r>
              <a:rPr lang="ru-RU" sz="1100" b="1" dirty="0" smtClean="0">
                <a:solidFill>
                  <a:schemeClr val="tx1"/>
                </a:solidFill>
              </a:rPr>
              <a:t>. </a:t>
            </a:r>
            <a:r>
              <a:rPr lang="ru-RU" sz="1100" b="1" dirty="0" smtClean="0">
                <a:solidFill>
                  <a:schemeClr val="tx1"/>
                </a:solidFill>
              </a:rPr>
              <a:t>2016г. и </a:t>
            </a:r>
            <a:r>
              <a:rPr lang="ru-RU" sz="1100" b="1" dirty="0" smtClean="0">
                <a:solidFill>
                  <a:schemeClr val="tx1"/>
                </a:solidFill>
              </a:rPr>
              <a:t>20,6% </a:t>
            </a:r>
            <a:r>
              <a:rPr lang="ru-RU" sz="1100" b="1" dirty="0" smtClean="0">
                <a:solidFill>
                  <a:schemeClr val="tx1"/>
                </a:solidFill>
              </a:rPr>
              <a:t>в 1 </a:t>
            </a:r>
            <a:r>
              <a:rPr lang="ru-RU" sz="1100" b="1" dirty="0" err="1" smtClean="0">
                <a:solidFill>
                  <a:schemeClr val="tx1"/>
                </a:solidFill>
              </a:rPr>
              <a:t>полуг</a:t>
            </a:r>
            <a:r>
              <a:rPr lang="ru-RU" sz="1100" b="1" dirty="0" smtClean="0">
                <a:solidFill>
                  <a:schemeClr val="tx1"/>
                </a:solidFill>
              </a:rPr>
              <a:t>. </a:t>
            </a:r>
            <a:r>
              <a:rPr lang="ru-RU" sz="1100" b="1" dirty="0" smtClean="0">
                <a:solidFill>
                  <a:schemeClr val="tx1"/>
                </a:solidFill>
              </a:rPr>
              <a:t>2017 года. Соответственно происходит снижение доли безвозмездных </a:t>
            </a:r>
            <a:r>
              <a:rPr lang="ru-RU" sz="1100" b="1" dirty="0" smtClean="0">
                <a:solidFill>
                  <a:schemeClr val="tx1"/>
                </a:solidFill>
              </a:rPr>
              <a:t>поступлений в первом полугодии.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196752"/>
            <a:ext cx="8434200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Исполнение бюджета по доходам</a:t>
            </a:r>
            <a:r>
              <a:rPr lang="ru-RU" sz="1100" b="1" dirty="0"/>
              <a:t> </a:t>
            </a:r>
            <a:r>
              <a:rPr lang="ru-RU" sz="1100" b="1" dirty="0" smtClean="0"/>
              <a:t>в сравнении с аналогичным периодом 2015 и 2016 года, млн. руб.</a:t>
            </a:r>
            <a:endParaRPr lang="ru-RU" sz="11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389712"/>
              </p:ext>
            </p:extLst>
          </p:nvPr>
        </p:nvGraphicFramePr>
        <p:xfrm>
          <a:off x="457200" y="1752601"/>
          <a:ext cx="8229600" cy="3044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2638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доходов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323528" y="5661248"/>
            <a:ext cx="8496944" cy="1008112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1200" b="1" dirty="0" smtClean="0">
                <a:solidFill>
                  <a:schemeClr val="tx1"/>
                </a:solidFill>
              </a:rPr>
              <a:t>В целом исполнение за 1 </a:t>
            </a:r>
            <a:r>
              <a:rPr lang="ru-RU" sz="1200" b="1" dirty="0" smtClean="0">
                <a:solidFill>
                  <a:schemeClr val="tx1"/>
                </a:solidFill>
              </a:rPr>
              <a:t>полугодие </a:t>
            </a:r>
            <a:r>
              <a:rPr lang="ru-RU" sz="1200" b="1" dirty="0" smtClean="0">
                <a:solidFill>
                  <a:schemeClr val="tx1"/>
                </a:solidFill>
              </a:rPr>
              <a:t>по доходам на 3 </a:t>
            </a:r>
            <a:r>
              <a:rPr lang="ru-RU" sz="1200" b="1" dirty="0" err="1" smtClean="0">
                <a:solidFill>
                  <a:schemeClr val="tx1"/>
                </a:solidFill>
              </a:rPr>
              <a:t>пп</a:t>
            </a:r>
            <a:r>
              <a:rPr lang="ru-RU" sz="1200" b="1" dirty="0" smtClean="0">
                <a:solidFill>
                  <a:schemeClr val="tx1"/>
                </a:solidFill>
              </a:rPr>
              <a:t> ниже </a:t>
            </a:r>
            <a:r>
              <a:rPr lang="ru-RU" sz="1200" b="1" dirty="0" smtClean="0">
                <a:solidFill>
                  <a:schemeClr val="tx1"/>
                </a:solidFill>
              </a:rPr>
              <a:t>½ части </a:t>
            </a:r>
            <a:r>
              <a:rPr lang="ru-RU" sz="1200" b="1" dirty="0" smtClean="0">
                <a:solidFill>
                  <a:schemeClr val="tx1"/>
                </a:solidFill>
              </a:rPr>
              <a:t>годовых назначений. Причина –объем поступления налога на прибыль, доходы </a:t>
            </a:r>
            <a:r>
              <a:rPr lang="ru-RU" sz="1200" b="1" dirty="0" smtClean="0">
                <a:solidFill>
                  <a:schemeClr val="tx1"/>
                </a:solidFill>
              </a:rPr>
              <a:t>(45%), </a:t>
            </a:r>
            <a:r>
              <a:rPr lang="ru-RU" sz="1200" b="1" dirty="0" smtClean="0">
                <a:solidFill>
                  <a:schemeClr val="tx1"/>
                </a:solidFill>
              </a:rPr>
              <a:t>налогов на имущество </a:t>
            </a:r>
            <a:r>
              <a:rPr lang="ru-RU" sz="1200" b="1" dirty="0" smtClean="0">
                <a:solidFill>
                  <a:schemeClr val="tx1"/>
                </a:solidFill>
              </a:rPr>
              <a:t>(23</a:t>
            </a:r>
            <a:r>
              <a:rPr lang="ru-RU" sz="1200" b="1" dirty="0" smtClean="0">
                <a:solidFill>
                  <a:schemeClr val="tx1"/>
                </a:solidFill>
              </a:rPr>
              <a:t>%) и государственной пошлины </a:t>
            </a:r>
            <a:r>
              <a:rPr lang="ru-RU" sz="1200" b="1" dirty="0" smtClean="0">
                <a:solidFill>
                  <a:schemeClr val="tx1"/>
                </a:solidFill>
              </a:rPr>
              <a:t>(32%).</a:t>
            </a:r>
            <a:endParaRPr lang="ru-RU" sz="1200" b="1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ru-RU" sz="1200" b="1" dirty="0" smtClean="0">
                <a:solidFill>
                  <a:schemeClr val="tx1"/>
                </a:solidFill>
              </a:rPr>
              <a:t>Наибольший удельный вес в структуре доходов приходится на налоги на </a:t>
            </a:r>
            <a:r>
              <a:rPr lang="ru-RU" sz="1200" b="1" dirty="0" smtClean="0">
                <a:solidFill>
                  <a:schemeClr val="tx1"/>
                </a:solidFill>
              </a:rPr>
              <a:t>прибыль (54,5%), </a:t>
            </a:r>
            <a:r>
              <a:rPr lang="ru-RU" sz="1200" b="1" dirty="0" smtClean="0">
                <a:solidFill>
                  <a:schemeClr val="tx1"/>
                </a:solidFill>
              </a:rPr>
              <a:t>также значительна доля налогов на совокупный доход </a:t>
            </a:r>
            <a:r>
              <a:rPr lang="ru-RU" sz="1200" b="1" dirty="0" smtClean="0">
                <a:solidFill>
                  <a:schemeClr val="tx1"/>
                </a:solidFill>
              </a:rPr>
              <a:t>(13,1%) и доходов от использования имущества (13,5%).</a:t>
            </a:r>
            <a:endParaRPr lang="ru-RU" sz="1200" b="1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1196752"/>
            <a:ext cx="8496944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000" b="1" dirty="0" smtClean="0"/>
              <a:t>Структура собственных доходов, исполнение поступлений относительно годовых назначений</a:t>
            </a:r>
            <a:endParaRPr lang="ru-RU" sz="1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181643"/>
              </p:ext>
            </p:extLst>
          </p:nvPr>
        </p:nvGraphicFramePr>
        <p:xfrm>
          <a:off x="323528" y="1628801"/>
          <a:ext cx="8496944" cy="40186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06507"/>
                <a:gridCol w="1082300"/>
                <a:gridCol w="1159607"/>
                <a:gridCol w="1004993"/>
                <a:gridCol w="843537"/>
              </a:tblGrid>
              <a:tr h="8310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Показатель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 err="1" smtClean="0">
                          <a:effectLst/>
                        </a:rPr>
                        <a:t>Утвержд</a:t>
                      </a:r>
                      <a:r>
                        <a:rPr lang="ru-RU" sz="1100" b="1" u="none" strike="noStrike" dirty="0" smtClean="0">
                          <a:effectLst/>
                        </a:rPr>
                        <a:t>. </a:t>
                      </a:r>
                      <a:r>
                        <a:rPr lang="ru-RU" sz="1100" b="1" u="none" strike="noStrike" dirty="0">
                          <a:effectLst/>
                        </a:rPr>
                        <a:t>бюджетные назначения на 2017 год, млн.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Кассовое исполнение 1 </a:t>
                      </a:r>
                      <a:r>
                        <a:rPr lang="ru-RU" sz="1100" b="1" u="none" strike="noStrike" dirty="0" err="1">
                          <a:effectLst/>
                        </a:rPr>
                        <a:t>полуг</a:t>
                      </a:r>
                      <a:r>
                        <a:rPr lang="ru-RU" sz="1100" b="1" u="none" strike="noStrike" dirty="0">
                          <a:effectLst/>
                        </a:rPr>
                        <a:t>. 2017г., млн.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Процент исполнения к годовому плану,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Доля в структуре собственных доходов,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1730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ПРИБЫЛЬ, ДОХОДЫ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242,35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108,85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45%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54,5%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402854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8,15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4,11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50%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2,1%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1730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СОВОКУПНЫЙ ДОХОД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50,01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26,17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52%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13,1%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1730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ИМУЩЕСТВО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40,18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9,14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4,6%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1730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ГОСУДАРСТВЕННАЯ ПОШЛИНА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15,24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4,85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32%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2,4%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502080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32,04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26,99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84%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13,5%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2700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ПЛАТЕЖИ ПРИ ПОЛЬЗОВАНИИ ПРИРОДНЫМИ РЕСУРСАМИ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2,69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1,02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38%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0,5%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337581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ДОХОДЫ ОТ ОКАЗАНИЯ ПЛАТНЫХ УСЛУГ И КОМПЕНСАЦИИ ЗАТРАТ ГОСУДАРСТВА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1,32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227%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0,7%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337581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24,19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10,62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44%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5,3%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24067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>
                          <a:effectLst/>
                        </a:rPr>
                        <a:t>ШТРАФЫ, САНКЦИИ, ВОЗМЕЩЕНИЕ УЩЕРБА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9,71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6,59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68%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3,3%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1730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Прочие неналоговые доходы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0,1%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  <a:tr h="173082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Итого налоговые и неналоговые доходы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 dirty="0">
                          <a:effectLst/>
                        </a:rPr>
                        <a:t>425,12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 dirty="0">
                          <a:effectLst/>
                        </a:rPr>
                        <a:t>199,88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 dirty="0">
                          <a:effectLst/>
                        </a:rPr>
                        <a:t>47%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 dirty="0">
                          <a:effectLst/>
                        </a:rPr>
                        <a:t>100,0%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747" marR="8747" marT="8747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253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3"/>
            <a:ext cx="8260672" cy="8603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Анализ отчета в части исполнения доходов бюджета города Сарапула.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264716" y="5661248"/>
            <a:ext cx="8568952" cy="86409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По сравнению с аналогичным периодом 2015 и 2016 года </a:t>
            </a:r>
            <a:r>
              <a:rPr lang="ru-RU" sz="2000" b="1" dirty="0" smtClean="0">
                <a:solidFill>
                  <a:schemeClr val="tx1"/>
                </a:solidFill>
              </a:rPr>
              <a:t>рост </a:t>
            </a:r>
            <a:r>
              <a:rPr lang="ru-RU" sz="2000" b="1" dirty="0" smtClean="0">
                <a:solidFill>
                  <a:schemeClr val="tx1"/>
                </a:solidFill>
              </a:rPr>
              <a:t>наблюдается по поступлениям от налогов на прибыль, налогов на совокупный доход, </a:t>
            </a:r>
            <a:r>
              <a:rPr lang="ru-RU" sz="2000" b="1" dirty="0" smtClean="0">
                <a:solidFill>
                  <a:schemeClr val="tx1"/>
                </a:solidFill>
              </a:rPr>
              <a:t>налогов на товары, доходов от использования имущества. доходов </a:t>
            </a:r>
            <a:r>
              <a:rPr lang="ru-RU" sz="2000" b="1" dirty="0" smtClean="0">
                <a:solidFill>
                  <a:schemeClr val="tx1"/>
                </a:solidFill>
              </a:rPr>
              <a:t>от оказания платных услуг.</a:t>
            </a:r>
          </a:p>
          <a:p>
            <a:pPr marL="11430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Снижение относительно </a:t>
            </a:r>
            <a:r>
              <a:rPr lang="ru-RU" sz="2000" b="1" dirty="0" smtClean="0">
                <a:solidFill>
                  <a:schemeClr val="tx1"/>
                </a:solidFill>
              </a:rPr>
              <a:t>произошло </a:t>
            </a:r>
            <a:r>
              <a:rPr lang="ru-RU" sz="2000" b="1" dirty="0" smtClean="0">
                <a:solidFill>
                  <a:schemeClr val="tx1"/>
                </a:solidFill>
              </a:rPr>
              <a:t>по поступлению </a:t>
            </a:r>
            <a:r>
              <a:rPr lang="ru-RU" sz="2000" b="1" dirty="0" smtClean="0">
                <a:solidFill>
                  <a:schemeClr val="tx1"/>
                </a:solidFill>
              </a:rPr>
              <a:t>налога на имущество, доходов </a:t>
            </a:r>
            <a:r>
              <a:rPr lang="ru-RU" sz="2000" b="1" dirty="0" smtClean="0">
                <a:solidFill>
                  <a:schemeClr val="tx1"/>
                </a:solidFill>
              </a:rPr>
              <a:t>от государственной пошлины, </a:t>
            </a:r>
            <a:r>
              <a:rPr lang="ru-RU" sz="2000" b="1" dirty="0" smtClean="0">
                <a:solidFill>
                  <a:schemeClr val="tx1"/>
                </a:solidFill>
              </a:rPr>
              <a:t>доходов от продажи активов, платежей </a:t>
            </a:r>
            <a:r>
              <a:rPr lang="ru-RU" sz="2000" b="1" dirty="0" smtClean="0">
                <a:solidFill>
                  <a:schemeClr val="tx1"/>
                </a:solidFill>
              </a:rPr>
              <a:t>за пользование природными ресурсами, штрафов.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0720" y="1196752"/>
            <a:ext cx="8496944" cy="3221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100" b="1" dirty="0" smtClean="0"/>
              <a:t>Выполнение плана по собственным доходам в сравнении с </a:t>
            </a:r>
            <a:r>
              <a:rPr lang="ru-RU" sz="1100" b="1" dirty="0" smtClean="0"/>
              <a:t>показателями </a:t>
            </a:r>
            <a:endParaRPr lang="ru-RU" sz="1100" b="1" dirty="0" smtClean="0"/>
          </a:p>
          <a:p>
            <a:pPr algn="l"/>
            <a:r>
              <a:rPr lang="ru-RU" sz="1100" b="1" dirty="0" smtClean="0"/>
              <a:t>Аналогичных периодов 2015 </a:t>
            </a:r>
            <a:r>
              <a:rPr lang="ru-RU" sz="1100" b="1" dirty="0" smtClean="0"/>
              <a:t>и 2016 года (млн. руб.)</a:t>
            </a:r>
            <a:endParaRPr lang="ru-RU" sz="11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827839"/>
              </p:ext>
            </p:extLst>
          </p:nvPr>
        </p:nvGraphicFramePr>
        <p:xfrm>
          <a:off x="323528" y="1700809"/>
          <a:ext cx="8474135" cy="39111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5196"/>
                <a:gridCol w="919484"/>
                <a:gridCol w="939789"/>
                <a:gridCol w="937310"/>
                <a:gridCol w="706178"/>
                <a:gridCol w="706178"/>
              </a:tblGrid>
              <a:tr h="82101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Показатель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Кассовое исполнение 1 </a:t>
                      </a:r>
                      <a:r>
                        <a:rPr lang="ru-RU" sz="1100" b="1" u="none" strike="noStrike" dirty="0" err="1" smtClean="0">
                          <a:effectLst/>
                        </a:rPr>
                        <a:t>полуг</a:t>
                      </a:r>
                      <a:r>
                        <a:rPr lang="ru-RU" sz="1100" b="1" u="none" strike="noStrike" dirty="0">
                          <a:effectLst/>
                        </a:rPr>
                        <a:t>. 2015г. </a:t>
                      </a:r>
                      <a:endParaRPr lang="ru-RU" sz="1100" b="1" u="none" strike="noStrike" dirty="0" smtClean="0">
                        <a:effectLst/>
                      </a:endParaRPr>
                    </a:p>
                    <a:p>
                      <a:pPr algn="ctr" fontAlgn="t"/>
                      <a:r>
                        <a:rPr lang="ru-RU" sz="1100" b="1" u="none" strike="noStrike" dirty="0" smtClean="0">
                          <a:effectLst/>
                        </a:rPr>
                        <a:t>Млн</a:t>
                      </a:r>
                      <a:r>
                        <a:rPr lang="ru-RU" sz="1100" b="1" u="none" strike="noStrike" dirty="0">
                          <a:effectLst/>
                        </a:rPr>
                        <a:t>.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 smtClean="0">
                          <a:effectLst/>
                        </a:rPr>
                        <a:t>Кассовое </a:t>
                      </a:r>
                      <a:r>
                        <a:rPr lang="ru-RU" sz="1100" b="1" u="none" strike="noStrike" dirty="0">
                          <a:effectLst/>
                        </a:rPr>
                        <a:t>исполнение 1 </a:t>
                      </a:r>
                      <a:r>
                        <a:rPr lang="ru-RU" sz="1100" b="1" u="none" strike="noStrike" dirty="0" err="1">
                          <a:effectLst/>
                        </a:rPr>
                        <a:t>полуг</a:t>
                      </a:r>
                      <a:r>
                        <a:rPr lang="ru-RU" sz="1100" b="1" u="none" strike="noStrike" dirty="0" smtClean="0">
                          <a:effectLst/>
                        </a:rPr>
                        <a:t>. 2016г</a:t>
                      </a:r>
                      <a:r>
                        <a:rPr lang="ru-RU" sz="1100" b="1" u="none" strike="noStrike" dirty="0">
                          <a:effectLst/>
                        </a:rPr>
                        <a:t>. </a:t>
                      </a:r>
                      <a:endParaRPr lang="ru-RU" sz="1100" b="1" u="none" strike="noStrike" dirty="0" smtClean="0">
                        <a:effectLst/>
                      </a:endParaRPr>
                    </a:p>
                    <a:p>
                      <a:pPr algn="ctr" fontAlgn="t"/>
                      <a:r>
                        <a:rPr lang="ru-RU" sz="1100" b="1" u="none" strike="noStrike" dirty="0" smtClean="0">
                          <a:effectLst/>
                        </a:rPr>
                        <a:t>Млн</a:t>
                      </a:r>
                      <a:r>
                        <a:rPr lang="ru-RU" sz="1100" b="1" u="none" strike="noStrike" dirty="0">
                          <a:effectLst/>
                        </a:rPr>
                        <a:t>.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Кассовое исполнение 1 </a:t>
                      </a:r>
                      <a:r>
                        <a:rPr lang="ru-RU" sz="1100" b="1" u="none" strike="noStrike" dirty="0" err="1">
                          <a:effectLst/>
                        </a:rPr>
                        <a:t>полуг</a:t>
                      </a:r>
                      <a:r>
                        <a:rPr lang="ru-RU" sz="1100" b="1" u="none" strike="noStrike" dirty="0">
                          <a:effectLst/>
                        </a:rPr>
                        <a:t>. 2017г., </a:t>
                      </a:r>
                      <a:endParaRPr lang="ru-RU" sz="1100" b="1" u="none" strike="noStrike" dirty="0" smtClean="0">
                        <a:effectLst/>
                      </a:endParaRPr>
                    </a:p>
                    <a:p>
                      <a:pPr algn="ctr" fontAlgn="t"/>
                      <a:r>
                        <a:rPr lang="ru-RU" sz="1100" b="1" u="none" strike="noStrike" dirty="0" smtClean="0">
                          <a:effectLst/>
                        </a:rPr>
                        <a:t>млн</a:t>
                      </a:r>
                      <a:r>
                        <a:rPr lang="ru-RU" sz="1100" b="1" u="none" strike="noStrike" dirty="0">
                          <a:effectLst/>
                        </a:rPr>
                        <a:t>. руб.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Изменение 2017г. / 2016г</a:t>
                      </a:r>
                      <a:r>
                        <a:rPr lang="ru-RU" sz="1100" b="1" u="none" strike="noStrike" dirty="0" smtClean="0">
                          <a:effectLst/>
                        </a:rPr>
                        <a:t>.,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u="none" strike="noStrike" dirty="0">
                          <a:effectLst/>
                        </a:rPr>
                        <a:t>Изменение 2017г. / 2015г</a:t>
                      </a:r>
                      <a:r>
                        <a:rPr lang="ru-RU" sz="1100" b="1" u="none" strike="noStrike" dirty="0" smtClean="0">
                          <a:effectLst/>
                        </a:rPr>
                        <a:t>., 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ПРИБЫЛЬ, ДОХОДЫ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90,10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103,59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108,85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105,1%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120,8%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38720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3,40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4,10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4,11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100,3%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120,9%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СОВОКУПНЫЙ ДОХОД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22,99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22,03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26,17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118,8%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113,8%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НАЛОГИ НА ИМУЩЕСТВО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11,83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9,27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9,14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98,6%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77,3%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ГОСУДАРСТВЕННАЯ ПОШЛИНА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6,28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5,80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4,85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83,6%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77,2%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495453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16,12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15,60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26,99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173,0%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167,5%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25813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ПЛАТЕЖИ ПРИ ПОЛЬЗОВАНИИ ПРИРОДНЫМИ РЕСУРСАМИ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1,36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1,82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1,02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55,8%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74,6%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33267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ДОХОДЫ ОТ ОКАЗАНИЯ ПЛАТНЫХ УСЛУГ И КОМПЕНСАЦИИ ЗАТРАТ ГОСУДАРСТВА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0,39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1,32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338,5%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1100,0%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332675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21,01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14,77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10,62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71,9%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50,6%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ШТРАФЫ, САНКЦИИ, ВОЗМЕЩЕНИЕ УЩЕРБА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3,34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4,55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6,59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144,7%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197,2%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u="none" strike="noStrike" dirty="0">
                          <a:effectLst/>
                        </a:rPr>
                        <a:t>Прочие неналоговые доходы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0,00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 dirty="0">
                          <a:effectLst/>
                        </a:rPr>
                        <a:t>0,01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u="none" strike="noStrike">
                          <a:effectLst/>
                        </a:rPr>
                        <a:t>0,22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2200,0%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  <a:tr h="169896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1" u="none" strike="noStrike" dirty="0">
                          <a:effectLst/>
                        </a:rPr>
                        <a:t>Итого налоговые и неналоговые доходы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>
                          <a:effectLst/>
                        </a:rPr>
                        <a:t>86,44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>
                          <a:effectLst/>
                        </a:rPr>
                        <a:t>87,46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100" b="1" u="none" strike="noStrike" dirty="0">
                          <a:effectLst/>
                        </a:rPr>
                        <a:t>199,88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dirty="0">
                          <a:effectLst/>
                        </a:rPr>
                        <a:t>228,5%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u="none" strike="noStrike" dirty="0">
                          <a:effectLst/>
                        </a:rPr>
                        <a:t>231,2%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30" marR="7330" marT="733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825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  <a:fontScheme name="Аптека">
    <a:majorFont>
      <a:latin typeface="Book Antiqua"/>
      <a:ea typeface=""/>
      <a:cs typeface=""/>
      <a:font script="Jpan" typeface="HGS明朝B"/>
      <a:font script="Hang" typeface="HY견명조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견명조"/>
      <a:font script="Hans" typeface="幼圆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птека">
    <a:fillStyleLst>
      <a:solidFill>
        <a:schemeClr val="phClr"/>
      </a:solidFill>
      <a:gradFill rotWithShape="1">
        <a:gsLst>
          <a:gs pos="0">
            <a:schemeClr val="phClr">
              <a:tint val="1000"/>
              <a:satMod val="100000"/>
            </a:schemeClr>
          </a:gs>
          <a:gs pos="68000">
            <a:schemeClr val="phClr">
              <a:tint val="77000"/>
              <a:satMod val="100000"/>
            </a:schemeClr>
          </a:gs>
          <a:gs pos="81000">
            <a:schemeClr val="phClr">
              <a:tint val="79000"/>
              <a:satMod val="100000"/>
            </a:schemeClr>
          </a:gs>
          <a:gs pos="86000">
            <a:schemeClr val="phClr">
              <a:tint val="73000"/>
              <a:satMod val="100000"/>
            </a:schemeClr>
          </a:gs>
          <a:gs pos="100000">
            <a:schemeClr val="phClr">
              <a:tint val="35000"/>
              <a:satMod val="100000"/>
            </a:schemeClr>
          </a:gs>
        </a:gsLst>
        <a:lin ang="5400000" scaled="0"/>
      </a:gradFill>
      <a:gradFill rotWithShape="1">
        <a:gsLst>
          <a:gs pos="0">
            <a:schemeClr val="phClr">
              <a:tint val="73000"/>
              <a:shade val="100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tint val="100000"/>
              <a:shade val="57000"/>
              <a:satMod val="120000"/>
            </a:schemeClr>
          </a:gs>
          <a:gs pos="80000">
            <a:schemeClr val="phClr">
              <a:tint val="100000"/>
              <a:shade val="56000"/>
              <a:satMod val="145000"/>
            </a:schemeClr>
          </a:gs>
          <a:gs pos="88000">
            <a:schemeClr val="phClr">
              <a:tint val="100000"/>
              <a:shade val="63000"/>
              <a:satMod val="160000"/>
            </a:schemeClr>
          </a:gs>
          <a:gs pos="100000">
            <a:schemeClr val="phClr">
              <a:tint val="99000"/>
              <a:shade val="100000"/>
              <a:satMod val="155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phClr">
              <a:shade val="30000"/>
              <a:satMod val="150000"/>
            </a:schemeClr>
          </a:contourClr>
        </a:sp3d>
      </a:effectStyle>
      <a:effectStyle>
        <a:effectLst>
          <a:glow rad="50800">
            <a:schemeClr val="phClr"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phClr">
              <a:shade val="30000"/>
              <a:satMod val="150000"/>
            </a:schemeClr>
          </a:contourClr>
        </a:sp3d>
      </a:effectStyle>
    </a:effectStyleLst>
    <a:bgFillStyleLst>
      <a:solidFill>
        <a:schemeClr val="phClr"/>
      </a:solidFill>
      <a:solidFill>
        <a:schemeClr val="phClr">
          <a:tint val="93000"/>
          <a:satMod val="140000"/>
        </a:schemeClr>
      </a:solidFill>
      <a:blipFill rotWithShape="1">
        <a:blip xmlns:r="http://schemas.openxmlformats.org/officeDocument/2006/relationships" r:embed="rId1">
          <a:duotone>
            <a:schemeClr val="phClr">
              <a:tint val="70000"/>
              <a:satMod val="170000"/>
            </a:schemeClr>
            <a:schemeClr val="phClr">
              <a:shade val="70000"/>
              <a:satMod val="130000"/>
            </a:schemeClr>
          </a:duotone>
        </a:blip>
        <a:tile tx="0" ty="0" sx="100000" sy="10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Аптека">
    <a:dk1>
      <a:sysClr val="windowText" lastClr="000000"/>
    </a:dk1>
    <a:lt1>
      <a:sysClr val="window" lastClr="FFFFFF"/>
    </a:lt1>
    <a:dk2>
      <a:srgbClr val="564B3C"/>
    </a:dk2>
    <a:lt2>
      <a:srgbClr val="ECEDD1"/>
    </a:lt2>
    <a:accent1>
      <a:srgbClr val="93A299"/>
    </a:accent1>
    <a:accent2>
      <a:srgbClr val="CF543F"/>
    </a:accent2>
    <a:accent3>
      <a:srgbClr val="B5AE53"/>
    </a:accent3>
    <a:accent4>
      <a:srgbClr val="848058"/>
    </a:accent4>
    <a:accent5>
      <a:srgbClr val="E8B54D"/>
    </a:accent5>
    <a:accent6>
      <a:srgbClr val="786C71"/>
    </a:accent6>
    <a:hlink>
      <a:srgbClr val="CCCC00"/>
    </a:hlink>
    <a:folHlink>
      <a:srgbClr val="B2B2B2"/>
    </a:folHlink>
  </a:clrScheme>
  <a:fontScheme name="Аптека">
    <a:majorFont>
      <a:latin typeface="Book Antiqua"/>
      <a:ea typeface=""/>
      <a:cs typeface=""/>
      <a:font script="Jpan" typeface="HGS明朝B"/>
      <a:font script="Hang" typeface="HY견명조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견명조"/>
      <a:font script="Hans" typeface="幼圆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Аптека">
    <a:fillStyleLst>
      <a:solidFill>
        <a:schemeClr val="phClr"/>
      </a:solidFill>
      <a:gradFill rotWithShape="1">
        <a:gsLst>
          <a:gs pos="0">
            <a:schemeClr val="phClr">
              <a:tint val="1000"/>
              <a:satMod val="100000"/>
            </a:schemeClr>
          </a:gs>
          <a:gs pos="68000">
            <a:schemeClr val="phClr">
              <a:tint val="77000"/>
              <a:satMod val="100000"/>
            </a:schemeClr>
          </a:gs>
          <a:gs pos="81000">
            <a:schemeClr val="phClr">
              <a:tint val="79000"/>
              <a:satMod val="100000"/>
            </a:schemeClr>
          </a:gs>
          <a:gs pos="86000">
            <a:schemeClr val="phClr">
              <a:tint val="73000"/>
              <a:satMod val="100000"/>
            </a:schemeClr>
          </a:gs>
          <a:gs pos="100000">
            <a:schemeClr val="phClr">
              <a:tint val="35000"/>
              <a:satMod val="100000"/>
            </a:schemeClr>
          </a:gs>
        </a:gsLst>
        <a:lin ang="5400000" scaled="0"/>
      </a:gradFill>
      <a:gradFill rotWithShape="1">
        <a:gsLst>
          <a:gs pos="0">
            <a:schemeClr val="phClr">
              <a:tint val="73000"/>
              <a:shade val="100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tint val="100000"/>
              <a:shade val="57000"/>
              <a:satMod val="120000"/>
            </a:schemeClr>
          </a:gs>
          <a:gs pos="80000">
            <a:schemeClr val="phClr">
              <a:tint val="100000"/>
              <a:shade val="56000"/>
              <a:satMod val="145000"/>
            </a:schemeClr>
          </a:gs>
          <a:gs pos="88000">
            <a:schemeClr val="phClr">
              <a:tint val="100000"/>
              <a:shade val="63000"/>
              <a:satMod val="160000"/>
            </a:schemeClr>
          </a:gs>
          <a:gs pos="100000">
            <a:schemeClr val="phClr">
              <a:tint val="99000"/>
              <a:shade val="100000"/>
              <a:satMod val="155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phClr">
              <a:shade val="30000"/>
              <a:satMod val="150000"/>
            </a:schemeClr>
          </a:contourClr>
        </a:sp3d>
      </a:effectStyle>
      <a:effectStyle>
        <a:effectLst>
          <a:glow rad="50800">
            <a:schemeClr val="phClr"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phClr">
              <a:shade val="30000"/>
              <a:satMod val="150000"/>
            </a:schemeClr>
          </a:contourClr>
        </a:sp3d>
      </a:effectStyle>
    </a:effectStyleLst>
    <a:bgFillStyleLst>
      <a:solidFill>
        <a:schemeClr val="phClr"/>
      </a:solidFill>
      <a:solidFill>
        <a:schemeClr val="phClr">
          <a:tint val="93000"/>
          <a:satMod val="140000"/>
        </a:schemeClr>
      </a:solidFill>
      <a:blipFill rotWithShape="1">
        <a:blip xmlns:r="http://schemas.openxmlformats.org/officeDocument/2006/relationships" r:embed="rId1">
          <a:duotone>
            <a:schemeClr val="phClr">
              <a:tint val="70000"/>
              <a:satMod val="170000"/>
            </a:schemeClr>
            <a:schemeClr val="phClr">
              <a:shade val="70000"/>
              <a:satMod val="130000"/>
            </a:schemeClr>
          </a:duotone>
        </a:blip>
        <a:tile tx="0" ty="0" sx="100000" sy="10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2466</TotalTime>
  <Words>2201</Words>
  <Application>Microsoft Office PowerPoint</Application>
  <PresentationFormat>Экран (4:3)</PresentationFormat>
  <Paragraphs>394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Контрольно – счётный орган муниципального образования «Город Сарапул»</vt:lpstr>
      <vt:lpstr>Исходные данные для экспертно-аналитического мероприятия</vt:lpstr>
      <vt:lpstr>Порядок осуществления бюджетного процесса в г. Сарапуле в 2017 году</vt:lpstr>
      <vt:lpstr>Правовые основы исполнения бюджета города Сарапула в 2017 году</vt:lpstr>
      <vt:lpstr>Осуществление бюджетных полномочий в г. Сарапуле</vt:lpstr>
      <vt:lpstr>Анализ отчета в части исполнения доходов бюджета города Сарапула.</vt:lpstr>
      <vt:lpstr>Анализ отчета в части исполнения доходов бюджета города Сарапула.</vt:lpstr>
      <vt:lpstr>Анализ отчета в части исполнения доходов бюджета города Сарапула.</vt:lpstr>
      <vt:lpstr>Анализ отчета в части исполнения доходов бюджета города Сарапула.</vt:lpstr>
      <vt:lpstr>Анализ отчета в части исполнения доходов бюджета города Сарапула.</vt:lpstr>
      <vt:lpstr>Анализ отчета в части исполнения доходов бюджета города Сарапула.</vt:lpstr>
      <vt:lpstr>Анализ отчета в части исполнения расходов бюджета города Сарапула.</vt:lpstr>
      <vt:lpstr>Анализ отчета в части исполнения расходов бюджета города Сарапула.</vt:lpstr>
      <vt:lpstr>Анализ отчета в части исполнения расходов бюджета города Сарапула.</vt:lpstr>
      <vt:lpstr>Анализ отчета в части источников финансирования дефицита бюджета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Контрольно – счётный орган муниципального образования «Город Сарапул»</dc:title>
  <cp:lastModifiedBy>Елена В. Саламатова</cp:lastModifiedBy>
  <cp:revision>256</cp:revision>
  <cp:lastPrinted>2017-07-20T14:01:52Z</cp:lastPrinted>
  <dcterms:modified xsi:type="dcterms:W3CDTF">2017-07-20T14:13:40Z</dcterms:modified>
</cp:coreProperties>
</file>